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56" r:id="rId2"/>
    <p:sldId id="320" r:id="rId3"/>
    <p:sldId id="261" r:id="rId4"/>
    <p:sldId id="339" r:id="rId5"/>
    <p:sldId id="340" r:id="rId6"/>
    <p:sldId id="341" r:id="rId7"/>
    <p:sldId id="342" r:id="rId8"/>
    <p:sldId id="343"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722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AC2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78" d="100"/>
          <a:sy n="78" d="100"/>
        </p:scale>
        <p:origin x="850" y="67"/>
      </p:cViewPr>
      <p:guideLst>
        <p:guide orient="horz" pos="2160"/>
        <p:guide pos="7224"/>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il\Dropbox%20(Peer%20Washington)\OBHA%20Team%20Folder\Regions\Spokane\BHAB\For%207.24.2023%20BHAB.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ail\Dropbox%20(Peer%20Washington)\OBHA%20Team%20Folder\Regions\Spokane\BHAB\For%207.24.2023%20BHAB.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Total All Open Cases as of July 20, 2023</a:t>
            </a:r>
          </a:p>
        </c:rich>
      </c:tx>
      <c:layout>
        <c:manualLayout>
          <c:xMode val="edge"/>
          <c:yMode val="edge"/>
          <c:x val="0.10354967764951711"/>
          <c:y val="4.234724742891712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Sheet1!$C$26</c:f>
              <c:strCache>
                <c:ptCount val="1"/>
                <c:pt idx="0">
                  <c:v>Total All Open Cases as of July 24, 2023</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138-42F5-B86C-980BCF9D6021}"/>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138-42F5-B86C-980BCF9D602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Sheet1!$B$27:$B$28</c:f>
              <c:strCache>
                <c:ptCount val="2"/>
                <c:pt idx="0">
                  <c:v>Current Information/Resources</c:v>
                </c:pt>
                <c:pt idx="1">
                  <c:v>Current Individuals with Complaints</c:v>
                </c:pt>
              </c:strCache>
            </c:strRef>
          </c:cat>
          <c:val>
            <c:numRef>
              <c:f>Sheet1!$C$27:$C$28</c:f>
              <c:numCache>
                <c:formatCode>General</c:formatCode>
                <c:ptCount val="2"/>
                <c:pt idx="0">
                  <c:v>34</c:v>
                </c:pt>
                <c:pt idx="1">
                  <c:v>17</c:v>
                </c:pt>
              </c:numCache>
            </c:numRef>
          </c:val>
          <c:extLst>
            <c:ext xmlns:c16="http://schemas.microsoft.com/office/drawing/2014/chart" uri="{C3380CC4-5D6E-409C-BE32-E72D297353CC}">
              <c16:uniqueId val="{00000004-E138-42F5-B86C-980BCF9D6021}"/>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736245954692557"/>
          <c:y val="0.39019725528864246"/>
          <c:w val="0.40210355987055019"/>
          <c:h val="0.485485230861568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400"/>
              <a:t>Current Open Complaint</a:t>
            </a:r>
            <a:r>
              <a:rPr lang="en-US" sz="1400" baseline="0"/>
              <a:t> Cases </a:t>
            </a:r>
          </a:p>
          <a:p>
            <a:pPr>
              <a:defRPr/>
            </a:pPr>
            <a:r>
              <a:rPr lang="en-US" sz="1400" baseline="0"/>
              <a:t>as of 7/20/23</a:t>
            </a:r>
            <a:endParaRPr lang="en-US" sz="140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Sheet1!$C$16</c:f>
              <c:strCache>
                <c:ptCount val="1"/>
                <c:pt idx="0">
                  <c:v>Current Open Complaint Cases as of 7.20.23</c:v>
                </c:pt>
              </c:strCache>
            </c:strRef>
          </c:tx>
          <c:spPr>
            <a:solidFill>
              <a:schemeClr val="accent6">
                <a:lumMod val="7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Sheet1!$B$17:$B$24</c:f>
              <c:strCache>
                <c:ptCount val="8"/>
                <c:pt idx="0">
                  <c:v>Dignity and Respect</c:v>
                </c:pt>
                <c:pt idx="1">
                  <c:v>Rights</c:v>
                </c:pt>
                <c:pt idx="2">
                  <c:v>Physicians, ARNPs and Medications</c:v>
                </c:pt>
                <c:pt idx="3">
                  <c:v>Access</c:v>
                </c:pt>
                <c:pt idx="4">
                  <c:v>Services</c:v>
                </c:pt>
                <c:pt idx="5">
                  <c:v>Other</c:v>
                </c:pt>
                <c:pt idx="6">
                  <c:v>Quality Appropriateness of Services</c:v>
                </c:pt>
                <c:pt idx="7">
                  <c:v>Housing</c:v>
                </c:pt>
              </c:strCache>
            </c:strRef>
          </c:cat>
          <c:val>
            <c:numRef>
              <c:f>Sheet1!$C$17:$C$24</c:f>
              <c:numCache>
                <c:formatCode>0%</c:formatCode>
                <c:ptCount val="8"/>
                <c:pt idx="0">
                  <c:v>0.14705882352941177</c:v>
                </c:pt>
                <c:pt idx="1">
                  <c:v>0.11764705882352941</c:v>
                </c:pt>
                <c:pt idx="2">
                  <c:v>0.20588235294117646</c:v>
                </c:pt>
                <c:pt idx="3">
                  <c:v>0.11764705882352941</c:v>
                </c:pt>
                <c:pt idx="4">
                  <c:v>0.11764705882352941</c:v>
                </c:pt>
                <c:pt idx="5">
                  <c:v>0.11764705882352941</c:v>
                </c:pt>
                <c:pt idx="6">
                  <c:v>0.11764705882352941</c:v>
                </c:pt>
                <c:pt idx="7">
                  <c:v>5.8823529411764705E-2</c:v>
                </c:pt>
              </c:numCache>
            </c:numRef>
          </c:val>
          <c:extLst>
            <c:ext xmlns:c16="http://schemas.microsoft.com/office/drawing/2014/chart" uri="{C3380CC4-5D6E-409C-BE32-E72D297353CC}">
              <c16:uniqueId val="{00000000-6082-48C0-94AD-E0B8FDB93A55}"/>
            </c:ext>
          </c:extLst>
        </c:ser>
        <c:dLbls>
          <c:dLblPos val="inEnd"/>
          <c:showLegendKey val="0"/>
          <c:showVal val="1"/>
          <c:showCatName val="0"/>
          <c:showSerName val="0"/>
          <c:showPercent val="0"/>
          <c:showBubbleSize val="0"/>
        </c:dLbls>
        <c:gapWidth val="65"/>
        <c:axId val="586233512"/>
        <c:axId val="586231712"/>
      </c:barChart>
      <c:catAx>
        <c:axId val="5862335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586231712"/>
        <c:crosses val="autoZero"/>
        <c:auto val="1"/>
        <c:lblAlgn val="ctr"/>
        <c:lblOffset val="100"/>
        <c:noMultiLvlLbl val="0"/>
      </c:catAx>
      <c:valAx>
        <c:axId val="5862317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58623351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66AC4-90CE-DD8B-90F3-A0D19B15298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8548F3E-83E5-F9CB-335B-35B49F2DF6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0FDAB6-5F7D-8A4D-8027-BFFE82EB5A7D}" type="datetimeFigureOut">
              <a:rPr lang="en-US" smtClean="0"/>
              <a:t>7/24/2023</a:t>
            </a:fld>
            <a:endParaRPr lang="en-US"/>
          </a:p>
        </p:txBody>
      </p:sp>
      <p:sp>
        <p:nvSpPr>
          <p:cNvPr id="4" name="Footer Placeholder 3">
            <a:extLst>
              <a:ext uri="{FF2B5EF4-FFF2-40B4-BE49-F238E27FC236}">
                <a16:creationId xmlns:a16="http://schemas.microsoft.com/office/drawing/2014/main" id="{4F64C919-A1C1-4F97-125E-DDD1FD79AB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566D76-0DB0-B4FF-77C9-42F388115A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03CC84-569A-814B-9ADF-6A3C040C8D72}" type="slidenum">
              <a:rPr lang="en-US" smtClean="0"/>
              <a:t>‹#›</a:t>
            </a:fld>
            <a:endParaRPr lang="en-US"/>
          </a:p>
        </p:txBody>
      </p:sp>
    </p:spTree>
    <p:extLst>
      <p:ext uri="{BB962C8B-B14F-4D97-AF65-F5344CB8AC3E}">
        <p14:creationId xmlns:p14="http://schemas.microsoft.com/office/powerpoint/2010/main" val="653372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0C61EF-98C1-4422-8D03-79CFE542FE05}" type="datetimeFigureOut">
              <a:rPr lang="en-US" smtClean="0"/>
              <a:t>7/24/2023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D70088-BEAB-4E4B-9FA2-93AD9C98DB09}" type="slidenum">
              <a:rPr lang="en-US" smtClean="0"/>
              <a:t>‹#›</a:t>
            </a:fld>
            <a:endParaRPr lang="en-US"/>
          </a:p>
        </p:txBody>
      </p:sp>
    </p:spTree>
    <p:extLst>
      <p:ext uri="{BB962C8B-B14F-4D97-AF65-F5344CB8AC3E}">
        <p14:creationId xmlns:p14="http://schemas.microsoft.com/office/powerpoint/2010/main" val="421740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Opening slide </a:t>
            </a:r>
          </a:p>
        </p:txBody>
      </p:sp>
      <p:sp>
        <p:nvSpPr>
          <p:cNvPr id="4" name="Slide Number Placeholder 3"/>
          <p:cNvSpPr>
            <a:spLocks noGrp="1"/>
          </p:cNvSpPr>
          <p:nvPr>
            <p:ph type="sldNum" sz="quarter" idx="5"/>
          </p:nvPr>
        </p:nvSpPr>
        <p:spPr/>
        <p:txBody>
          <a:bodyPr/>
          <a:lstStyle/>
          <a:p>
            <a:fld id="{6CD70088-BEAB-4E4B-9FA2-93AD9C98DB09}" type="slidenum">
              <a:rPr lang="en-US" smtClean="0"/>
              <a:t>1</a:t>
            </a:fld>
            <a:endParaRPr lang="en-US"/>
          </a:p>
        </p:txBody>
      </p:sp>
    </p:spTree>
    <p:extLst>
      <p:ext uri="{BB962C8B-B14F-4D97-AF65-F5344CB8AC3E}">
        <p14:creationId xmlns:p14="http://schemas.microsoft.com/office/powerpoint/2010/main" val="1419156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My name is David Rodriguez ( He/ Him </a:t>
            </a:r>
            <a:r>
              <a:rPr lang="en-US" dirty="0" err="1"/>
              <a:t>prounouce</a:t>
            </a:r>
            <a:r>
              <a:rPr lang="en-US" dirty="0"/>
              <a:t>) ( Describe myself identity and what I’m wearing)</a:t>
            </a:r>
          </a:p>
          <a:p>
            <a:pPr marL="171450" indent="-171450">
              <a:buFontTx/>
              <a:buChar char="-"/>
            </a:pPr>
            <a:r>
              <a:rPr lang="en-US" dirty="0"/>
              <a:t>- I represent all 3 counties </a:t>
            </a:r>
          </a:p>
        </p:txBody>
      </p:sp>
      <p:sp>
        <p:nvSpPr>
          <p:cNvPr id="4" name="Slide Number Placeholder 3"/>
          <p:cNvSpPr>
            <a:spLocks noGrp="1"/>
          </p:cNvSpPr>
          <p:nvPr>
            <p:ph type="sldNum" sz="quarter" idx="5"/>
          </p:nvPr>
        </p:nvSpPr>
        <p:spPr/>
        <p:txBody>
          <a:bodyPr/>
          <a:lstStyle/>
          <a:p>
            <a:fld id="{6CD70088-BEAB-4E4B-9FA2-93AD9C98DB09}" type="slidenum">
              <a:rPr lang="en-US" smtClean="0"/>
              <a:t>2</a:t>
            </a:fld>
            <a:endParaRPr lang="en-US"/>
          </a:p>
        </p:txBody>
      </p:sp>
    </p:spTree>
    <p:extLst>
      <p:ext uri="{BB962C8B-B14F-4D97-AF65-F5344CB8AC3E}">
        <p14:creationId xmlns:p14="http://schemas.microsoft.com/office/powerpoint/2010/main" val="338510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b="0" i="0">
                <a:latin typeface="Times New Roman"/>
                <a:ea typeface="Times New Roman"/>
                <a:cs typeface="Times New Roman"/>
                <a:sym typeface="Times New Roman"/>
              </a:rPr>
              <a:t>With a statewide office Behavioral Health Advocates in each of the state’s 10 regions, we work with individuals, providers, and facilities to ensure that behavioral health service recipients’ rights are respected and that the services they are receiving meet their needs.</a:t>
            </a:r>
            <a:endParaRPr/>
          </a:p>
          <a:p>
            <a:pPr marL="0" lvl="0" indent="0" algn="l" rtl="0">
              <a:spcBef>
                <a:spcPts val="0"/>
              </a:spcBef>
              <a:spcAft>
                <a:spcPts val="0"/>
              </a:spcAft>
              <a:buNone/>
            </a:pPr>
            <a:endParaRPr/>
          </a:p>
        </p:txBody>
      </p:sp>
      <p:sp>
        <p:nvSpPr>
          <p:cNvPr id="117" name="Google Shape;117;p6: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6: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rtl="0">
              <a:lnSpc>
                <a:spcPct val="100000"/>
              </a:lnSpc>
              <a:spcBef>
                <a:spcPts val="0"/>
              </a:spcBef>
              <a:spcAft>
                <a:spcPts val="0"/>
              </a:spcAft>
              <a:buClr>
                <a:schemeClr val="dk1"/>
              </a:buClr>
              <a:buSzPts val="1200"/>
              <a:buFont typeface="Times New Roman"/>
              <a:buNone/>
            </a:pPr>
            <a:r>
              <a:rPr lang="en-US" b="0" i="0">
                <a:latin typeface="Times New Roman"/>
                <a:ea typeface="Times New Roman"/>
                <a:cs typeface="Times New Roman"/>
                <a:sym typeface="Times New Roman"/>
              </a:rPr>
              <a:t>With a statewide office Behavioral Health Advocates in each of the state’s 10 regions, we work with individuals, providers, and facilities to ensure that behavioral health service recipients’ rights are respected and that the services they are receiving meet their needs.</a:t>
            </a:r>
            <a:endParaRPr/>
          </a:p>
          <a:p>
            <a:pPr marL="0" lvl="0" indent="0" algn="l" rtl="0">
              <a:spcBef>
                <a:spcPts val="0"/>
              </a:spcBef>
              <a:spcAft>
                <a:spcPts val="0"/>
              </a:spcAft>
              <a:buNone/>
            </a:pPr>
            <a:endParaRPr/>
          </a:p>
        </p:txBody>
      </p:sp>
      <p:sp>
        <p:nvSpPr>
          <p:cNvPr id="117" name="Google Shape;117;p6: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932783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2BE3A-884F-32AB-08E5-6193002494C4}"/>
              </a:ext>
            </a:extLst>
          </p:cNvPr>
          <p:cNvSpPr>
            <a:spLocks noGrp="1"/>
          </p:cNvSpPr>
          <p:nvPr>
            <p:ph type="ctrTitle"/>
          </p:nvPr>
        </p:nvSpPr>
        <p:spPr>
          <a:xfrm>
            <a:off x="1172817" y="1041400"/>
            <a:ext cx="9144000" cy="2387600"/>
          </a:xfrm>
        </p:spPr>
        <p:txBody>
          <a:bodyPr anchor="b">
            <a:normAutofit/>
          </a:bodyPr>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4991117-08F1-0938-3131-79E9BAE5742A}"/>
              </a:ext>
            </a:extLst>
          </p:cNvPr>
          <p:cNvSpPr>
            <a:spLocks noGrp="1"/>
          </p:cNvSpPr>
          <p:nvPr>
            <p:ph type="subTitle" idx="1"/>
          </p:nvPr>
        </p:nvSpPr>
        <p:spPr>
          <a:xfrm>
            <a:off x="1172817" y="352107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descr="Shape, icon&#10;&#10;Description automatically generated">
            <a:extLst>
              <a:ext uri="{FF2B5EF4-FFF2-40B4-BE49-F238E27FC236}">
                <a16:creationId xmlns:a16="http://schemas.microsoft.com/office/drawing/2014/main" id="{85C8D8FC-90DF-C544-A073-20CF37F39B26}"/>
              </a:ext>
            </a:extLst>
          </p:cNvPr>
          <p:cNvPicPr>
            <a:picLocks noChangeAspect="1"/>
          </p:cNvPicPr>
          <p:nvPr userDrawn="1"/>
        </p:nvPicPr>
        <p:blipFill>
          <a:blip r:embed="rId2"/>
          <a:stretch>
            <a:fillRect/>
          </a:stretch>
        </p:blipFill>
        <p:spPr>
          <a:xfrm>
            <a:off x="4989443" y="408954"/>
            <a:ext cx="1510748" cy="1272209"/>
          </a:xfrm>
          <a:prstGeom prst="rect">
            <a:avLst/>
          </a:prstGeom>
        </p:spPr>
      </p:pic>
    </p:spTree>
    <p:extLst>
      <p:ext uri="{BB962C8B-B14F-4D97-AF65-F5344CB8AC3E}">
        <p14:creationId xmlns:p14="http://schemas.microsoft.com/office/powerpoint/2010/main" val="2698950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B8AA4-87FC-27EE-BDAD-8927B6CD1E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72DBE6-E96B-5FC8-F3E3-4B2C2E2E71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38147-3845-A8B0-9C4B-5FF9D4ECF5FE}"/>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5" name="Footer Placeholder 4">
            <a:extLst>
              <a:ext uri="{FF2B5EF4-FFF2-40B4-BE49-F238E27FC236}">
                <a16:creationId xmlns:a16="http://schemas.microsoft.com/office/drawing/2014/main" id="{AC582401-4B03-A1FD-52F2-2BE0F0BC1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5A9798-2787-E379-7B2E-009077B9FE3A}"/>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222521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B59DBD-DF58-00FF-4EDF-35E5C940F3E9}"/>
              </a:ext>
            </a:extLst>
          </p:cNvPr>
          <p:cNvSpPr>
            <a:spLocks noGrp="1"/>
          </p:cNvSpPr>
          <p:nvPr>
            <p:ph type="title" orient="vert"/>
          </p:nvPr>
        </p:nvSpPr>
        <p:spPr>
          <a:xfrm>
            <a:off x="8386969" y="275674"/>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C4CD22-5780-80CC-0309-F5AA4FCF47F4}"/>
              </a:ext>
            </a:extLst>
          </p:cNvPr>
          <p:cNvSpPr>
            <a:spLocks noGrp="1"/>
          </p:cNvSpPr>
          <p:nvPr>
            <p:ph type="body" orient="vert" idx="1"/>
          </p:nvPr>
        </p:nvSpPr>
        <p:spPr>
          <a:xfrm>
            <a:off x="500269" y="275674"/>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386F6B-DB62-37B4-F970-0F25DC94D679}"/>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5" name="Footer Placeholder 4">
            <a:extLst>
              <a:ext uri="{FF2B5EF4-FFF2-40B4-BE49-F238E27FC236}">
                <a16:creationId xmlns:a16="http://schemas.microsoft.com/office/drawing/2014/main" id="{3B912FE4-7FE0-93D5-6B39-9320F19FA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8BB240-70B2-1FA1-6F95-C940DB3CFAC3}"/>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1687495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538D-0943-E551-D031-7545369914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47A51-9FBE-2DD0-2558-C2DDA92D95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97495-6A60-B01D-F7EA-A96A218F6C68}"/>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5" name="Footer Placeholder 4">
            <a:extLst>
              <a:ext uri="{FF2B5EF4-FFF2-40B4-BE49-F238E27FC236}">
                <a16:creationId xmlns:a16="http://schemas.microsoft.com/office/drawing/2014/main" id="{CFD1F157-9678-9960-65D7-EF7F3E6869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AB6D4-2541-578B-AA5A-09ADE0388F2F}"/>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922734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B4668-6BA4-9AE1-33FE-7870AFF5519B}"/>
              </a:ext>
            </a:extLst>
          </p:cNvPr>
          <p:cNvSpPr>
            <a:spLocks noGrp="1"/>
          </p:cNvSpPr>
          <p:nvPr>
            <p:ph type="title"/>
          </p:nvPr>
        </p:nvSpPr>
        <p:spPr>
          <a:xfrm>
            <a:off x="500269"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754766-5DFF-8CEA-972F-1C341E6FCBF0}"/>
              </a:ext>
            </a:extLst>
          </p:cNvPr>
          <p:cNvSpPr>
            <a:spLocks noGrp="1"/>
          </p:cNvSpPr>
          <p:nvPr>
            <p:ph type="body" idx="1"/>
          </p:nvPr>
        </p:nvSpPr>
        <p:spPr>
          <a:xfrm>
            <a:off x="500269"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4F132D-74ED-9A47-F728-008E0DA7F49A}"/>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5" name="Footer Placeholder 4">
            <a:extLst>
              <a:ext uri="{FF2B5EF4-FFF2-40B4-BE49-F238E27FC236}">
                <a16:creationId xmlns:a16="http://schemas.microsoft.com/office/drawing/2014/main" id="{C0BDFC95-DFA2-31A5-C9A3-BF3FD3CD1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8BEA79-AB49-8B08-297D-92080DF27382}"/>
              </a:ext>
            </a:extLst>
          </p:cNvPr>
          <p:cNvSpPr>
            <a:spLocks noGrp="1"/>
          </p:cNvSpPr>
          <p:nvPr>
            <p:ph type="sldNum" sz="quarter" idx="12"/>
          </p:nvPr>
        </p:nvSpPr>
        <p:spPr/>
        <p:txBody>
          <a:bodyPr/>
          <a:lstStyle/>
          <a:p>
            <a:fld id="{88B58D13-A1A3-A245-AF61-8570E081805A}" type="slidenum">
              <a:rPr lang="en-US" smtClean="0"/>
              <a:t>‹#›</a:t>
            </a:fld>
            <a:endParaRPr lang="en-US"/>
          </a:p>
        </p:txBody>
      </p:sp>
      <p:pic>
        <p:nvPicPr>
          <p:cNvPr id="8" name="Picture 7" descr="Shape, icon&#10;&#10;Description automatically generated">
            <a:extLst>
              <a:ext uri="{FF2B5EF4-FFF2-40B4-BE49-F238E27FC236}">
                <a16:creationId xmlns:a16="http://schemas.microsoft.com/office/drawing/2014/main" id="{63755528-1474-8F30-DDDC-A7939141916A}"/>
              </a:ext>
            </a:extLst>
          </p:cNvPr>
          <p:cNvPicPr>
            <a:picLocks noChangeAspect="1"/>
          </p:cNvPicPr>
          <p:nvPr userDrawn="1"/>
        </p:nvPicPr>
        <p:blipFill>
          <a:blip r:embed="rId2"/>
          <a:stretch>
            <a:fillRect/>
          </a:stretch>
        </p:blipFill>
        <p:spPr>
          <a:xfrm>
            <a:off x="4920642" y="619883"/>
            <a:ext cx="1510748" cy="1272209"/>
          </a:xfrm>
          <a:prstGeom prst="rect">
            <a:avLst/>
          </a:prstGeom>
        </p:spPr>
      </p:pic>
    </p:spTree>
    <p:extLst>
      <p:ext uri="{BB962C8B-B14F-4D97-AF65-F5344CB8AC3E}">
        <p14:creationId xmlns:p14="http://schemas.microsoft.com/office/powerpoint/2010/main" val="1046273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154C9-3929-0FFD-179F-A07D6A2C1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0E39C-9FC3-AF5E-BD38-70B3CE06616F}"/>
              </a:ext>
            </a:extLst>
          </p:cNvPr>
          <p:cNvSpPr>
            <a:spLocks noGrp="1"/>
          </p:cNvSpPr>
          <p:nvPr>
            <p:ph sz="half" idx="1"/>
          </p:nvPr>
        </p:nvSpPr>
        <p:spPr>
          <a:xfrm>
            <a:off x="500269" y="177907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3B93A-DB78-236D-1D08-0AD08323B144}"/>
              </a:ext>
            </a:extLst>
          </p:cNvPr>
          <p:cNvSpPr>
            <a:spLocks noGrp="1"/>
          </p:cNvSpPr>
          <p:nvPr>
            <p:ph sz="half" idx="2"/>
          </p:nvPr>
        </p:nvSpPr>
        <p:spPr>
          <a:xfrm>
            <a:off x="5834269" y="177907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DEB654-A868-5D29-8837-E1D867E89052}"/>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6" name="Footer Placeholder 5">
            <a:extLst>
              <a:ext uri="{FF2B5EF4-FFF2-40B4-BE49-F238E27FC236}">
                <a16:creationId xmlns:a16="http://schemas.microsoft.com/office/drawing/2014/main" id="{C3A64CD9-50ED-3696-58C6-FB1E35652B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E5280-5B8F-544B-9DAB-BA20C4F745C7}"/>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346568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5D83-DDE6-5444-AC41-DFBA942DC73C}"/>
              </a:ext>
            </a:extLst>
          </p:cNvPr>
          <p:cNvSpPr>
            <a:spLocks noGrp="1"/>
          </p:cNvSpPr>
          <p:nvPr>
            <p:ph type="title"/>
          </p:nvPr>
        </p:nvSpPr>
        <p:spPr>
          <a:xfrm>
            <a:off x="500269" y="32536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B46867-5FFC-3F26-15E2-D671DF9BBE45}"/>
              </a:ext>
            </a:extLst>
          </p:cNvPr>
          <p:cNvSpPr>
            <a:spLocks noGrp="1"/>
          </p:cNvSpPr>
          <p:nvPr>
            <p:ph type="body" idx="1"/>
          </p:nvPr>
        </p:nvSpPr>
        <p:spPr>
          <a:xfrm>
            <a:off x="500269" y="16414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C24D8F-4EB4-CAB4-906A-EBD6A4AB2698}"/>
              </a:ext>
            </a:extLst>
          </p:cNvPr>
          <p:cNvSpPr>
            <a:spLocks noGrp="1"/>
          </p:cNvSpPr>
          <p:nvPr>
            <p:ph sz="half" idx="2"/>
          </p:nvPr>
        </p:nvSpPr>
        <p:spPr>
          <a:xfrm>
            <a:off x="500269" y="246531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3D0FF-40F0-0DE0-DB37-4A15DAC7260D}"/>
              </a:ext>
            </a:extLst>
          </p:cNvPr>
          <p:cNvSpPr>
            <a:spLocks noGrp="1"/>
          </p:cNvSpPr>
          <p:nvPr>
            <p:ph type="body" sz="quarter" idx="3"/>
          </p:nvPr>
        </p:nvSpPr>
        <p:spPr>
          <a:xfrm>
            <a:off x="5832681" y="164140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924772-DE57-2D27-1624-AA3BE0BF0E75}"/>
              </a:ext>
            </a:extLst>
          </p:cNvPr>
          <p:cNvSpPr>
            <a:spLocks noGrp="1"/>
          </p:cNvSpPr>
          <p:nvPr>
            <p:ph sz="quarter" idx="4"/>
          </p:nvPr>
        </p:nvSpPr>
        <p:spPr>
          <a:xfrm>
            <a:off x="5832681" y="246531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0A5D4E-B493-7704-691D-3DE3FC965CE0}"/>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8" name="Footer Placeholder 7">
            <a:extLst>
              <a:ext uri="{FF2B5EF4-FFF2-40B4-BE49-F238E27FC236}">
                <a16:creationId xmlns:a16="http://schemas.microsoft.com/office/drawing/2014/main" id="{44CA313D-2FBF-077A-73E4-CF55012808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F70F93-8A7C-B95D-0875-0C0C31ECAF46}"/>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70780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7851-FA52-6E9F-FB39-722253455E97}"/>
              </a:ext>
            </a:extLst>
          </p:cNvPr>
          <p:cNvSpPr>
            <a:spLocks noGrp="1"/>
          </p:cNvSpPr>
          <p:nvPr>
            <p:ph type="title"/>
          </p:nvPr>
        </p:nvSpPr>
        <p:spPr>
          <a:xfrm>
            <a:off x="500269" y="400172"/>
            <a:ext cx="10515600" cy="1193732"/>
          </a:xfrm>
        </p:spPr>
        <p:txBody>
          <a:bodyPr/>
          <a:lstStyle/>
          <a:p>
            <a:r>
              <a:rPr lang="en-US"/>
              <a:t>Click to edit Master title style</a:t>
            </a:r>
          </a:p>
        </p:txBody>
      </p:sp>
      <p:sp>
        <p:nvSpPr>
          <p:cNvPr id="3" name="Date Placeholder 2">
            <a:extLst>
              <a:ext uri="{FF2B5EF4-FFF2-40B4-BE49-F238E27FC236}">
                <a16:creationId xmlns:a16="http://schemas.microsoft.com/office/drawing/2014/main" id="{2E959099-51E2-3269-A36E-BE9AB757D760}"/>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4" name="Footer Placeholder 3">
            <a:extLst>
              <a:ext uri="{FF2B5EF4-FFF2-40B4-BE49-F238E27FC236}">
                <a16:creationId xmlns:a16="http://schemas.microsoft.com/office/drawing/2014/main" id="{AAC24841-90A2-85A6-BC63-4D669EF9B3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D9275D-4803-A5C4-D2C1-CEB6070DF591}"/>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224014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Shape, icon&#10;&#10;Description automatically generated">
            <a:extLst>
              <a:ext uri="{FF2B5EF4-FFF2-40B4-BE49-F238E27FC236}">
                <a16:creationId xmlns:a16="http://schemas.microsoft.com/office/drawing/2014/main" id="{17EF5AD8-67F0-9648-26A5-88A23A29AA24}"/>
              </a:ext>
            </a:extLst>
          </p:cNvPr>
          <p:cNvPicPr>
            <a:picLocks noChangeAspect="1"/>
          </p:cNvPicPr>
          <p:nvPr userDrawn="1"/>
        </p:nvPicPr>
        <p:blipFill>
          <a:blip r:embed="rId2"/>
          <a:stretch>
            <a:fillRect/>
          </a:stretch>
        </p:blipFill>
        <p:spPr>
          <a:xfrm>
            <a:off x="2348120" y="733715"/>
            <a:ext cx="6401302" cy="5390569"/>
          </a:xfrm>
          <a:prstGeom prst="rect">
            <a:avLst/>
          </a:prstGeom>
        </p:spPr>
      </p:pic>
    </p:spTree>
    <p:extLst>
      <p:ext uri="{BB962C8B-B14F-4D97-AF65-F5344CB8AC3E}">
        <p14:creationId xmlns:p14="http://schemas.microsoft.com/office/powerpoint/2010/main" val="184358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CBD3A-F5FF-CE66-1E3A-0844C8939154}"/>
              </a:ext>
            </a:extLst>
          </p:cNvPr>
          <p:cNvSpPr>
            <a:spLocks noGrp="1"/>
          </p:cNvSpPr>
          <p:nvPr>
            <p:ph type="title"/>
          </p:nvPr>
        </p:nvSpPr>
        <p:spPr>
          <a:xfrm>
            <a:off x="500269" y="461962"/>
            <a:ext cx="3932237" cy="1600200"/>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E4E987B-D798-A92F-2339-B6A038E668AC}"/>
              </a:ext>
            </a:extLst>
          </p:cNvPr>
          <p:cNvSpPr>
            <a:spLocks noGrp="1"/>
          </p:cNvSpPr>
          <p:nvPr>
            <p:ph idx="1"/>
          </p:nvPr>
        </p:nvSpPr>
        <p:spPr>
          <a:xfrm>
            <a:off x="4843669" y="99218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7831D7-5A0C-6781-4B9B-020E4A116B08}"/>
              </a:ext>
            </a:extLst>
          </p:cNvPr>
          <p:cNvSpPr>
            <a:spLocks noGrp="1"/>
          </p:cNvSpPr>
          <p:nvPr>
            <p:ph type="body" sz="half" idx="2"/>
          </p:nvPr>
        </p:nvSpPr>
        <p:spPr>
          <a:xfrm>
            <a:off x="500269" y="20621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E0C208-6BB8-7CF2-D5FB-597A723DF34D}"/>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6" name="Footer Placeholder 5">
            <a:extLst>
              <a:ext uri="{FF2B5EF4-FFF2-40B4-BE49-F238E27FC236}">
                <a16:creationId xmlns:a16="http://schemas.microsoft.com/office/drawing/2014/main" id="{0F1EF020-5FBC-35CF-5055-C72BFAAFCC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46D10-5E58-B209-C02C-8CA37DE7EF4E}"/>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4150230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93FE-5062-FCC6-AF4F-C4AFFECB4EA4}"/>
              </a:ext>
            </a:extLst>
          </p:cNvPr>
          <p:cNvSpPr>
            <a:spLocks noGrp="1"/>
          </p:cNvSpPr>
          <p:nvPr>
            <p:ph type="title"/>
          </p:nvPr>
        </p:nvSpPr>
        <p:spPr>
          <a:xfrm>
            <a:off x="500269" y="461962"/>
            <a:ext cx="3932237" cy="1600200"/>
          </a:xfrm>
        </p:spPr>
        <p:txBody>
          <a:bodyPr anchor="b">
            <a:normAutofit/>
          </a:bodyPr>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BB2CCDD-66BE-9CAA-5788-262D4EF1A647}"/>
              </a:ext>
            </a:extLst>
          </p:cNvPr>
          <p:cNvSpPr>
            <a:spLocks noGrp="1"/>
          </p:cNvSpPr>
          <p:nvPr>
            <p:ph type="pic" idx="1"/>
          </p:nvPr>
        </p:nvSpPr>
        <p:spPr>
          <a:xfrm>
            <a:off x="4843669" y="99218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3B3ABE8-C89D-B446-4D05-0EADAF31032B}"/>
              </a:ext>
            </a:extLst>
          </p:cNvPr>
          <p:cNvSpPr>
            <a:spLocks noGrp="1"/>
          </p:cNvSpPr>
          <p:nvPr>
            <p:ph type="body" sz="half" idx="2"/>
          </p:nvPr>
        </p:nvSpPr>
        <p:spPr>
          <a:xfrm>
            <a:off x="500269" y="20621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4B168-79E5-9949-C9C3-31C588CCA689}"/>
              </a:ext>
            </a:extLst>
          </p:cNvPr>
          <p:cNvSpPr>
            <a:spLocks noGrp="1"/>
          </p:cNvSpPr>
          <p:nvPr>
            <p:ph type="dt" sz="half" idx="10"/>
          </p:nvPr>
        </p:nvSpPr>
        <p:spPr/>
        <p:txBody>
          <a:bodyPr/>
          <a:lstStyle/>
          <a:p>
            <a:fld id="{5109D204-F1C3-5746-9C5E-2C94690BAD35}" type="datetimeFigureOut">
              <a:rPr lang="en-US" smtClean="0"/>
              <a:t>7/24/2023</a:t>
            </a:fld>
            <a:endParaRPr lang="en-US"/>
          </a:p>
        </p:txBody>
      </p:sp>
      <p:sp>
        <p:nvSpPr>
          <p:cNvPr id="6" name="Footer Placeholder 5">
            <a:extLst>
              <a:ext uri="{FF2B5EF4-FFF2-40B4-BE49-F238E27FC236}">
                <a16:creationId xmlns:a16="http://schemas.microsoft.com/office/drawing/2014/main" id="{F32A863E-72D5-A0EE-F82F-5EEB18DF1C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3A53B2-B61C-347A-F729-EBE96692AA1D}"/>
              </a:ext>
            </a:extLst>
          </p:cNvPr>
          <p:cNvSpPr>
            <a:spLocks noGrp="1"/>
          </p:cNvSpPr>
          <p:nvPr>
            <p:ph type="sldNum" sz="quarter" idx="12"/>
          </p:nvPr>
        </p:nvSpPr>
        <p:spPr/>
        <p:txBody>
          <a:bodyPr/>
          <a:lstStyle/>
          <a:p>
            <a:fld id="{88B58D13-A1A3-A245-AF61-8570E081805A}" type="slidenum">
              <a:rPr lang="en-US" smtClean="0"/>
              <a:t>‹#›</a:t>
            </a:fld>
            <a:endParaRPr lang="en-US"/>
          </a:p>
        </p:txBody>
      </p:sp>
    </p:spTree>
    <p:extLst>
      <p:ext uri="{BB962C8B-B14F-4D97-AF65-F5344CB8AC3E}">
        <p14:creationId xmlns:p14="http://schemas.microsoft.com/office/powerpoint/2010/main" val="3160805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534CA2-E52A-F0B3-DDC0-71AD38334232}"/>
              </a:ext>
            </a:extLst>
          </p:cNvPr>
          <p:cNvSpPr>
            <a:spLocks noGrp="1"/>
          </p:cNvSpPr>
          <p:nvPr>
            <p:ph type="title"/>
          </p:nvPr>
        </p:nvSpPr>
        <p:spPr>
          <a:xfrm>
            <a:off x="500269" y="380294"/>
            <a:ext cx="10515600" cy="1193732"/>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2A89FF-9C0C-8C5D-8CA4-2C6A7627D78A}"/>
              </a:ext>
            </a:extLst>
          </p:cNvPr>
          <p:cNvSpPr>
            <a:spLocks noGrp="1"/>
          </p:cNvSpPr>
          <p:nvPr>
            <p:ph type="body" idx="1"/>
          </p:nvPr>
        </p:nvSpPr>
        <p:spPr>
          <a:xfrm>
            <a:off x="500269" y="1795808"/>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6AD17A7-95E3-1039-7A9A-2D45C75CD011}"/>
              </a:ext>
            </a:extLst>
          </p:cNvPr>
          <p:cNvSpPr>
            <a:spLocks noGrp="1"/>
          </p:cNvSpPr>
          <p:nvPr>
            <p:ph type="dt" sz="half" idx="2"/>
          </p:nvPr>
        </p:nvSpPr>
        <p:spPr>
          <a:xfrm>
            <a:off x="9402418" y="6335453"/>
            <a:ext cx="74212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9D204-F1C3-5746-9C5E-2C94690BAD35}" type="datetimeFigureOut">
              <a:rPr lang="en-US" smtClean="0"/>
              <a:t>7/24/2023</a:t>
            </a:fld>
            <a:endParaRPr lang="en-US" dirty="0"/>
          </a:p>
        </p:txBody>
      </p:sp>
      <p:sp>
        <p:nvSpPr>
          <p:cNvPr id="5" name="Footer Placeholder 4">
            <a:extLst>
              <a:ext uri="{FF2B5EF4-FFF2-40B4-BE49-F238E27FC236}">
                <a16:creationId xmlns:a16="http://schemas.microsoft.com/office/drawing/2014/main" id="{87D8FBD7-1DEF-64F8-482F-7E8110C00B17}"/>
              </a:ext>
            </a:extLst>
          </p:cNvPr>
          <p:cNvSpPr>
            <a:spLocks noGrp="1"/>
          </p:cNvSpPr>
          <p:nvPr>
            <p:ph type="ftr" sz="quarter" idx="3"/>
          </p:nvPr>
        </p:nvSpPr>
        <p:spPr>
          <a:xfrm>
            <a:off x="2611901" y="6326532"/>
            <a:ext cx="661823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F3E6E82-23CC-A048-9205-9800694A98D1}"/>
              </a:ext>
            </a:extLst>
          </p:cNvPr>
          <p:cNvSpPr>
            <a:spLocks noGrp="1"/>
          </p:cNvSpPr>
          <p:nvPr>
            <p:ph type="sldNum" sz="quarter" idx="4"/>
          </p:nvPr>
        </p:nvSpPr>
        <p:spPr>
          <a:xfrm>
            <a:off x="10316817" y="6326533"/>
            <a:ext cx="69905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B58D13-A1A3-A245-AF61-8570E081805A}" type="slidenum">
              <a:rPr lang="en-US" smtClean="0"/>
              <a:t>‹#›</a:t>
            </a:fld>
            <a:endParaRPr lang="en-US" dirty="0"/>
          </a:p>
        </p:txBody>
      </p:sp>
      <p:pic>
        <p:nvPicPr>
          <p:cNvPr id="9" name="Picture 8" descr="Logo&#10;&#10;Description automatically generated">
            <a:extLst>
              <a:ext uri="{FF2B5EF4-FFF2-40B4-BE49-F238E27FC236}">
                <a16:creationId xmlns:a16="http://schemas.microsoft.com/office/drawing/2014/main" id="{A6D98DB1-CB40-DF0D-1D82-99FE3BFD15F8}"/>
              </a:ext>
            </a:extLst>
          </p:cNvPr>
          <p:cNvPicPr>
            <a:picLocks noChangeAspect="1"/>
          </p:cNvPicPr>
          <p:nvPr userDrawn="1"/>
        </p:nvPicPr>
        <p:blipFill>
          <a:blip r:embed="rId15"/>
          <a:stretch>
            <a:fillRect/>
          </a:stretch>
        </p:blipFill>
        <p:spPr>
          <a:xfrm>
            <a:off x="491334" y="6222485"/>
            <a:ext cx="1948291" cy="460778"/>
          </a:xfrm>
          <a:prstGeom prst="rect">
            <a:avLst/>
          </a:prstGeom>
        </p:spPr>
      </p:pic>
    </p:spTree>
    <p:extLst>
      <p:ext uri="{BB962C8B-B14F-4D97-AF65-F5344CB8AC3E}">
        <p14:creationId xmlns:p14="http://schemas.microsoft.com/office/powerpoint/2010/main" val="2699933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b="1" kern="1200">
          <a:solidFill>
            <a:schemeClr val="tx1"/>
          </a:solidFill>
          <a:latin typeface="Noveo Sans" panose="020B0503020204020203" pitchFamily="34" charset="77"/>
          <a:ea typeface="+mj-ea"/>
          <a:cs typeface="+mj-cs"/>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Noveo Sans" panose="020B0503020204020203" pitchFamily="34" charset="77"/>
          <a:ea typeface="+mn-ea"/>
          <a:cs typeface="+mn-cs"/>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Noveo Sans" panose="020B0503020204020203" pitchFamily="34" charset="77"/>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Noveo Sans" panose="020B0503020204020203" pitchFamily="34" charset="77"/>
          <a:ea typeface="+mn-ea"/>
          <a:cs typeface="+mn-cs"/>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Noveo Sans" panose="020B0503020204020203" pitchFamily="34" charset="77"/>
          <a:ea typeface="+mn-ea"/>
          <a:cs typeface="+mn-cs"/>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Noveo Sans" panose="020B05030202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ail@obhadvocacy.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59F37-D12C-98B0-D0ED-AA8715F9642A}"/>
              </a:ext>
            </a:extLst>
          </p:cNvPr>
          <p:cNvSpPr>
            <a:spLocks noGrp="1"/>
          </p:cNvSpPr>
          <p:nvPr>
            <p:ph type="ctrTitle"/>
          </p:nvPr>
        </p:nvSpPr>
        <p:spPr/>
        <p:txBody>
          <a:bodyPr/>
          <a:lstStyle/>
          <a:p>
            <a:r>
              <a:rPr lang="en-US" dirty="0">
                <a:latin typeface="+mn-lt"/>
                <a:cs typeface="Times New Roman" panose="02020603050405020304" pitchFamily="18" charset="0"/>
              </a:rPr>
              <a:t>Spokane Region Office of Behavioral Health Advocacy</a:t>
            </a:r>
          </a:p>
        </p:txBody>
      </p:sp>
      <p:sp>
        <p:nvSpPr>
          <p:cNvPr id="3" name="Subtitle 2">
            <a:extLst>
              <a:ext uri="{FF2B5EF4-FFF2-40B4-BE49-F238E27FC236}">
                <a16:creationId xmlns:a16="http://schemas.microsoft.com/office/drawing/2014/main" id="{ACE22902-EF4E-936C-1332-CAFCB89F5B53}"/>
              </a:ext>
            </a:extLst>
          </p:cNvPr>
          <p:cNvSpPr>
            <a:spLocks noGrp="1"/>
          </p:cNvSpPr>
          <p:nvPr>
            <p:ph type="subTitle" idx="1"/>
          </p:nvPr>
        </p:nvSpPr>
        <p:spPr/>
        <p:txBody>
          <a:bodyPr/>
          <a:lstStyle/>
          <a:p>
            <a:r>
              <a:rPr lang="en-US" b="1" dirty="0">
                <a:latin typeface="+mn-lt"/>
                <a:cs typeface="Times New Roman" panose="02020603050405020304" pitchFamily="18" charset="0"/>
              </a:rPr>
              <a:t>For Adams, Ferry, Lincoln, Pend Oreille, Spokane and Stevens counties </a:t>
            </a:r>
          </a:p>
        </p:txBody>
      </p:sp>
    </p:spTree>
    <p:extLst>
      <p:ext uri="{BB962C8B-B14F-4D97-AF65-F5344CB8AC3E}">
        <p14:creationId xmlns:p14="http://schemas.microsoft.com/office/powerpoint/2010/main" val="372259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EFBF64-2943-9944-584D-9B569E6B6890}"/>
              </a:ext>
            </a:extLst>
          </p:cNvPr>
          <p:cNvSpPr>
            <a:spLocks noGrp="1"/>
          </p:cNvSpPr>
          <p:nvPr>
            <p:ph type="title"/>
          </p:nvPr>
        </p:nvSpPr>
        <p:spPr/>
        <p:txBody>
          <a:bodyPr/>
          <a:lstStyle/>
          <a:p>
            <a:pPr marL="0" marR="0" lvl="0" indent="0" defTabSz="914400" rtl="0" eaLnBrk="1" fontAlgn="auto" latinLnBrk="0" hangingPunct="1">
              <a:lnSpc>
                <a:spcPct val="110000"/>
              </a:lnSpc>
              <a:spcBef>
                <a:spcPts val="1200"/>
              </a:spcBef>
              <a:spcAft>
                <a:spcPts val="200"/>
              </a:spcAft>
              <a:tabLst/>
              <a:defRPr/>
            </a:pPr>
            <a:br>
              <a:rPr kumimoji="0" lang="en-US" sz="1500" b="0" i="0" u="none" strike="noStrike" kern="1200" cap="all" spc="200" normalizeH="0" baseline="0" noProof="0" dirty="0">
                <a:ln>
                  <a:noFill/>
                </a:ln>
                <a:solidFill>
                  <a:srgbClr val="FFFFFF"/>
                </a:solidFill>
                <a:effectLst/>
                <a:uLnTx/>
                <a:uFillTx/>
                <a:latin typeface="Franklin Gothic Book" panose="020F0502020204030204"/>
                <a:ea typeface="+mn-ea"/>
                <a:cs typeface="+mn-cs"/>
              </a:rPr>
            </a:br>
            <a:endParaRPr lang="en-US" dirty="0"/>
          </a:p>
        </p:txBody>
      </p:sp>
      <p:sp>
        <p:nvSpPr>
          <p:cNvPr id="5" name="Content Placeholder 4">
            <a:extLst>
              <a:ext uri="{FF2B5EF4-FFF2-40B4-BE49-F238E27FC236}">
                <a16:creationId xmlns:a16="http://schemas.microsoft.com/office/drawing/2014/main" id="{BDB0ED99-20CB-C5B9-5B04-A5385C19CBC8}"/>
              </a:ext>
            </a:extLst>
          </p:cNvPr>
          <p:cNvSpPr>
            <a:spLocks noGrp="1"/>
          </p:cNvSpPr>
          <p:nvPr>
            <p:ph idx="1"/>
          </p:nvPr>
        </p:nvSpPr>
        <p:spPr>
          <a:xfrm>
            <a:off x="2740814" y="1596358"/>
            <a:ext cx="6172200" cy="4873625"/>
          </a:xfrm>
        </p:spPr>
        <p:txBody>
          <a:bodyPr>
            <a:normAutofit/>
          </a:bodyPr>
          <a:lstStyle/>
          <a:p>
            <a:pPr algn="ctr"/>
            <a:endParaRPr lang="en-US" sz="2400" b="1" dirty="0"/>
          </a:p>
          <a:p>
            <a:pPr algn="ctr"/>
            <a:endParaRPr lang="en-US" sz="2400" b="1" dirty="0"/>
          </a:p>
          <a:p>
            <a:pPr algn="ctr"/>
            <a:endParaRPr lang="en-US" sz="2400" b="1" dirty="0"/>
          </a:p>
          <a:p>
            <a:pPr marL="25400" indent="0" algn="ctr">
              <a:buNone/>
            </a:pPr>
            <a:r>
              <a:rPr lang="en-US" sz="2400" b="1" dirty="0">
                <a:latin typeface="+mn-lt"/>
                <a:cs typeface="Times New Roman" panose="02020603050405020304" pitchFamily="18" charset="0"/>
              </a:rPr>
              <a:t>Gail Kogle</a:t>
            </a:r>
            <a:br>
              <a:rPr lang="en-US" sz="2400" b="1" dirty="0">
                <a:latin typeface="+mn-lt"/>
                <a:cs typeface="Times New Roman" panose="02020603050405020304" pitchFamily="18" charset="0"/>
              </a:rPr>
            </a:br>
            <a:r>
              <a:rPr lang="en-US" sz="2400" b="1" dirty="0">
                <a:latin typeface="+mn-lt"/>
                <a:cs typeface="Times New Roman" panose="02020603050405020304" pitchFamily="18" charset="0"/>
              </a:rPr>
              <a:t>Spokane Region Behavioral Health Advocate </a:t>
            </a:r>
          </a:p>
          <a:p>
            <a:pPr marL="25400" indent="0" algn="ctr">
              <a:buNone/>
            </a:pPr>
            <a:r>
              <a:rPr lang="en-US" sz="2400" b="1" dirty="0">
                <a:latin typeface="+mn-lt"/>
                <a:cs typeface="Times New Roman" panose="02020603050405020304" pitchFamily="18" charset="0"/>
              </a:rPr>
              <a:t>My pronouns are She/Her/Hers</a:t>
            </a:r>
          </a:p>
          <a:p>
            <a:pPr marL="25400" indent="0" algn="ctr">
              <a:buNone/>
            </a:pPr>
            <a:r>
              <a:rPr lang="en-US" sz="2400" b="1" dirty="0">
                <a:latin typeface="+mn-lt"/>
                <a:cs typeface="Times New Roman" panose="02020603050405020304" pitchFamily="18" charset="0"/>
              </a:rPr>
              <a:t>Email: </a:t>
            </a:r>
            <a:r>
              <a:rPr lang="en-US" sz="2400" b="1" dirty="0">
                <a:latin typeface="+mn-lt"/>
                <a:cs typeface="Times New Roman" panose="02020603050405020304" pitchFamily="18" charset="0"/>
                <a:hlinkClick r:id="rId3"/>
              </a:rPr>
              <a:t>gail@obhadvocacy.org</a:t>
            </a:r>
            <a:r>
              <a:rPr lang="en-US" sz="2400" b="1" dirty="0">
                <a:latin typeface="+mn-lt"/>
                <a:cs typeface="Times New Roman" panose="02020603050405020304" pitchFamily="18" charset="0"/>
              </a:rPr>
              <a:t> </a:t>
            </a:r>
          </a:p>
          <a:p>
            <a:pPr marL="25400" indent="0" algn="ctr">
              <a:buNone/>
            </a:pPr>
            <a:r>
              <a:rPr lang="en-US" sz="2400" b="1" dirty="0">
                <a:latin typeface="+mn-lt"/>
                <a:cs typeface="Times New Roman" panose="02020603050405020304" pitchFamily="18" charset="0"/>
              </a:rPr>
              <a:t>509-655-2839</a:t>
            </a:r>
          </a:p>
        </p:txBody>
      </p:sp>
      <p:pic>
        <p:nvPicPr>
          <p:cNvPr id="7" name="Picture 6">
            <a:extLst>
              <a:ext uri="{FF2B5EF4-FFF2-40B4-BE49-F238E27FC236}">
                <a16:creationId xmlns:a16="http://schemas.microsoft.com/office/drawing/2014/main" id="{BE16CC69-3DA0-A435-0529-45C138A26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1038" y="914199"/>
            <a:ext cx="4512995" cy="1364318"/>
          </a:xfrm>
          <a:prstGeom prst="rect">
            <a:avLst/>
          </a:prstGeom>
        </p:spPr>
      </p:pic>
    </p:spTree>
    <p:extLst>
      <p:ext uri="{BB962C8B-B14F-4D97-AF65-F5344CB8AC3E}">
        <p14:creationId xmlns:p14="http://schemas.microsoft.com/office/powerpoint/2010/main" val="3973502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11779" y="865164"/>
            <a:ext cx="10515600" cy="570125"/>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sz="2800" dirty="0">
                <a:latin typeface="+mn-lt"/>
                <a:ea typeface="Times New Roman"/>
                <a:cs typeface="Times New Roman"/>
                <a:sym typeface="Times New Roman"/>
              </a:rPr>
              <a:t>Overview of Statewide Office of Behavioral Health Advocacy (OBHA)</a:t>
            </a:r>
            <a:br>
              <a:rPr lang="en-US" sz="2800" dirty="0">
                <a:latin typeface="+mn-lt"/>
                <a:ea typeface="Times New Roman"/>
                <a:cs typeface="Times New Roman"/>
                <a:sym typeface="Times New Roman"/>
              </a:rPr>
            </a:br>
            <a:r>
              <a:rPr lang="en-US" sz="2800" dirty="0">
                <a:latin typeface="+mn-lt"/>
                <a:ea typeface="Times New Roman"/>
                <a:cs typeface="Times New Roman"/>
                <a:sym typeface="Times New Roman"/>
              </a:rPr>
              <a:t>Report to Dept. of Commerce June 30, 2023</a:t>
            </a:r>
            <a:endParaRPr sz="2800" dirty="0">
              <a:latin typeface="+mn-lt"/>
              <a:ea typeface="Times New Roman"/>
              <a:cs typeface="Times New Roman"/>
              <a:sym typeface="Times New Roman"/>
            </a:endParaRPr>
          </a:p>
        </p:txBody>
      </p:sp>
      <p:sp>
        <p:nvSpPr>
          <p:cNvPr id="120" name="Google Shape;120;p6"/>
          <p:cNvSpPr txBox="1">
            <a:spLocks noGrp="1"/>
          </p:cNvSpPr>
          <p:nvPr>
            <p:ph type="body" idx="1"/>
          </p:nvPr>
        </p:nvSpPr>
        <p:spPr>
          <a:xfrm>
            <a:off x="411779" y="1622721"/>
            <a:ext cx="10515600" cy="4109485"/>
          </a:xfrm>
          <a:prstGeom prst="rect">
            <a:avLst/>
          </a:prstGeom>
          <a:noFill/>
          <a:ln>
            <a:noFill/>
          </a:ln>
        </p:spPr>
        <p:txBody>
          <a:bodyPr spcFirstLastPara="1" wrap="square" lIns="91425" tIns="45700" rIns="91425" bIns="45700" anchor="t" anchorCtr="0">
            <a:normAutofit lnSpcReduction="10000"/>
          </a:bodyPr>
          <a:lstStyle/>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Demand for OBHA services significantly escalated during this quarter. </a:t>
            </a:r>
          </a:p>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regional and statewide offices responded to a total of 366 cases during the quarter April 1 to June 30, 2023, up from 316 in the previous quarter. </a:t>
            </a:r>
          </a:p>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Spokane region led the growth in demand for services with a 46% increase in number of cases, followed by the King County region with a 25% increase.</a:t>
            </a:r>
          </a:p>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statewide office and 10 regional sites continued their efforts to solidify OBHA’s systems and processes, including continuing the integration and troubleshooting issues for our database to provide accurate, timely, and reliable statewide data. </a:t>
            </a:r>
          </a:p>
          <a:p>
            <a:pPr lvl="1">
              <a:spcBef>
                <a:spcPts val="1000"/>
              </a:spcBef>
              <a:buClr>
                <a:srgbClr val="2B2F30"/>
              </a:buClr>
              <a:buSzPts val="2800"/>
            </a:pPr>
            <a:r>
              <a:rPr lang="en-US" sz="1800" kern="100" dirty="0">
                <a:latin typeface="Calibri" panose="020F0502020204030204" pitchFamily="34" charset="0"/>
                <a:ea typeface="Calibri" panose="020F0502020204030204" pitchFamily="34" charset="0"/>
                <a:cs typeface="Times New Roman" panose="02020603050405020304" pitchFamily="18" charset="0"/>
              </a:rPr>
              <a:t>This was made more challenging which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included some staff going on medical leave and our inability to hire for critical positions due to funding limitations. The rising demand for assistance combined with staffing shortage necessitated that we extend our response time targets and focus on priority activities.</a:t>
            </a:r>
          </a:p>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Peer Washington’s launch and ramp-up of the OBHA over the past nine months has been a success. We have met all core project milestones. However, the substantially lower funding level than had originally been forecast for the program has impacted program development, reach, and capacity.</a:t>
            </a:r>
          </a:p>
          <a:p>
            <a:pPr lvl="1">
              <a:spcBef>
                <a:spcPts val="1000"/>
              </a:spcBef>
              <a:buClr>
                <a:srgbClr val="2B2F30"/>
              </a:buClr>
              <a:buSzPts val="2800"/>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1000"/>
              </a:spcBef>
              <a:buClr>
                <a:srgbClr val="2B2F30"/>
              </a:buClr>
              <a:buSzPts val="2800"/>
            </a:pPr>
            <a:endParaRPr sz="1600" i="0" u="none" strike="noStrike" dirty="0">
              <a:solidFill>
                <a:srgbClr val="2B2F30"/>
              </a:solidFill>
              <a:latin typeface="+mn-lt"/>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2800" b="1" i="0" u="none" strike="noStrike" dirty="0">
              <a:solidFill>
                <a:srgbClr val="2B2F30"/>
              </a:solidFill>
              <a:latin typeface="+mn-lt"/>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28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11779" y="865164"/>
            <a:ext cx="10515600" cy="570125"/>
          </a:xfrm>
          <a:prstGeom prst="rect">
            <a:avLst/>
          </a:prstGeom>
          <a:noFill/>
          <a:ln>
            <a:noFill/>
          </a:ln>
        </p:spPr>
        <p:txBody>
          <a:bodyPr spcFirstLastPara="1" wrap="square" lIns="91425" tIns="45700" rIns="91425" bIns="45700" anchor="b" anchorCtr="0">
            <a:normAutofit fontScale="90000"/>
          </a:bodyPr>
          <a:lstStyle/>
          <a:p>
            <a:pPr>
              <a:spcBef>
                <a:spcPts val="0"/>
              </a:spcBef>
              <a:buClr>
                <a:schemeClr val="dk1"/>
              </a:buClr>
              <a:buSzPct val="100000"/>
            </a:pP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Current Spokane Region Office of Behavioral Health Advocacy</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latin typeface="+mn-lt"/>
              <a:ea typeface="Times New Roman"/>
              <a:cs typeface="Times New Roman"/>
              <a:sym typeface="Times New Roman"/>
            </a:endParaRPr>
          </a:p>
        </p:txBody>
      </p:sp>
      <p:sp>
        <p:nvSpPr>
          <p:cNvPr id="120" name="Google Shape;120;p6"/>
          <p:cNvSpPr txBox="1">
            <a:spLocks noGrp="1"/>
          </p:cNvSpPr>
          <p:nvPr>
            <p:ph type="body" idx="1"/>
          </p:nvPr>
        </p:nvSpPr>
        <p:spPr>
          <a:xfrm>
            <a:off x="411779" y="1268760"/>
            <a:ext cx="10515600" cy="4109485"/>
          </a:xfrm>
          <a:prstGeom prst="rect">
            <a:avLst/>
          </a:prstGeom>
          <a:noFill/>
          <a:ln>
            <a:noFill/>
          </a:ln>
        </p:spPr>
        <p:txBody>
          <a:bodyPr spcFirstLastPara="1" wrap="square" lIns="91425" tIns="45700" rIns="91425" bIns="45700" anchor="t" anchorCtr="0">
            <a:normAutofit/>
          </a:bodyPr>
          <a:lstStyle/>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Our office has seen a significant increase in people contacting our office and as noted in the Statewide Report, we have experienced a 46% increase in people contacting our Spokane Region office. </a:t>
            </a:r>
          </a:p>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Currently, the Spokane OBHA has fifty-one (51) open cases. Of that, seventeen (17) are individuals with an open complaint. </a:t>
            </a:r>
          </a:p>
          <a:p>
            <a:pPr lvl="1">
              <a:spcBef>
                <a:spcPts val="1000"/>
              </a:spcBef>
              <a:buClr>
                <a:srgbClr val="2B2F30"/>
              </a:buClr>
              <a:buSzPts val="2800"/>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OBHA distinguishes complaints as issues at the provider level. Grievances are counted if they reach the Managed Care Organization or MCO or the Behavioral Health Administrative Services Office or BH-ASO.</a:t>
            </a:r>
          </a:p>
          <a:p>
            <a:pPr lvl="1">
              <a:spcBef>
                <a:spcPts val="1000"/>
              </a:spcBef>
              <a:buClr>
                <a:srgbClr val="2B2F30"/>
              </a:buClr>
              <a:buSzPts val="2800"/>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1000"/>
              </a:spcBef>
              <a:buClr>
                <a:srgbClr val="2B2F30"/>
              </a:buClr>
              <a:buSzPts val="2800"/>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spcBef>
                <a:spcPts val="1000"/>
              </a:spcBef>
              <a:buClr>
                <a:srgbClr val="2B2F30"/>
              </a:buClr>
              <a:buSzPts val="2800"/>
            </a:pPr>
            <a:endParaRPr sz="1600" i="0" u="none" strike="noStrike" dirty="0">
              <a:solidFill>
                <a:srgbClr val="2B2F30"/>
              </a:solidFill>
              <a:latin typeface="+mn-lt"/>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2800" b="1" i="0" u="none" strike="noStrike" dirty="0">
              <a:solidFill>
                <a:srgbClr val="2B2F30"/>
              </a:solidFill>
              <a:latin typeface="+mn-lt"/>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sz="2800" dirty="0">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dirty="0"/>
          </a:p>
        </p:txBody>
      </p:sp>
      <p:graphicFrame>
        <p:nvGraphicFramePr>
          <p:cNvPr id="2" name="Chart 1">
            <a:extLst>
              <a:ext uri="{FF2B5EF4-FFF2-40B4-BE49-F238E27FC236}">
                <a16:creationId xmlns:a16="http://schemas.microsoft.com/office/drawing/2014/main" id="{991285F5-E1EA-337F-691C-A9D1F264CA53}"/>
              </a:ext>
            </a:extLst>
          </p:cNvPr>
          <p:cNvGraphicFramePr>
            <a:graphicFrameLocks/>
          </p:cNvGraphicFramePr>
          <p:nvPr>
            <p:extLst>
              <p:ext uri="{D42A27DB-BD31-4B8C-83A1-F6EECF244321}">
                <p14:modId xmlns:p14="http://schemas.microsoft.com/office/powerpoint/2010/main" val="242905993"/>
              </p:ext>
            </p:extLst>
          </p:nvPr>
        </p:nvGraphicFramePr>
        <p:xfrm>
          <a:off x="1510428" y="3489408"/>
          <a:ext cx="3139440" cy="20993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DB058DF0-61C9-4C7B-AF0C-D64A807F2D62}"/>
              </a:ext>
            </a:extLst>
          </p:cNvPr>
          <p:cNvGraphicFramePr>
            <a:graphicFrameLocks/>
          </p:cNvGraphicFramePr>
          <p:nvPr>
            <p:extLst>
              <p:ext uri="{D42A27DB-BD31-4B8C-83A1-F6EECF244321}">
                <p14:modId xmlns:p14="http://schemas.microsoft.com/office/powerpoint/2010/main" val="3886566248"/>
              </p:ext>
            </p:extLst>
          </p:nvPr>
        </p:nvGraphicFramePr>
        <p:xfrm>
          <a:off x="5626203" y="3488886"/>
          <a:ext cx="4324841" cy="26257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8230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45B6-3E3E-D886-FADF-8D78EC7F7052}"/>
              </a:ext>
            </a:extLst>
          </p:cNvPr>
          <p:cNvSpPr>
            <a:spLocks noGrp="1"/>
          </p:cNvSpPr>
          <p:nvPr>
            <p:ph type="title"/>
          </p:nvPr>
        </p:nvSpPr>
        <p:spPr>
          <a:xfrm>
            <a:off x="500269" y="380294"/>
            <a:ext cx="10515600" cy="976558"/>
          </a:xfrm>
        </p:spPr>
        <p:txBody>
          <a:bodyPr>
            <a:normAutofit/>
          </a:bodyPr>
          <a:lstStyle/>
          <a:p>
            <a:r>
              <a:rPr lang="en-US" sz="3200" dirty="0"/>
              <a:t>Spokane Region Community Behavioral Health Forums</a:t>
            </a:r>
          </a:p>
        </p:txBody>
      </p:sp>
      <p:sp>
        <p:nvSpPr>
          <p:cNvPr id="3" name="Content Placeholder 2">
            <a:extLst>
              <a:ext uri="{FF2B5EF4-FFF2-40B4-BE49-F238E27FC236}">
                <a16:creationId xmlns:a16="http://schemas.microsoft.com/office/drawing/2014/main" id="{4A07FE62-E557-B076-7546-6C38FF239782}"/>
              </a:ext>
            </a:extLst>
          </p:cNvPr>
          <p:cNvSpPr>
            <a:spLocks noGrp="1"/>
          </p:cNvSpPr>
          <p:nvPr>
            <p:ph idx="1"/>
          </p:nvPr>
        </p:nvSpPr>
        <p:spPr/>
        <p:txBody>
          <a:bodyPr/>
          <a:lstStyle/>
          <a:p>
            <a:pPr>
              <a:lnSpc>
                <a:spcPct val="100000"/>
              </a:lnSpc>
            </a:pPr>
            <a:r>
              <a:rPr lang="en-US" sz="2000" dirty="0">
                <a:latin typeface="+mn-lt"/>
                <a:cs typeface="Times New Roman" panose="02020603050405020304" pitchFamily="18" charset="0"/>
              </a:rPr>
              <a:t>Every month on the second Wednesday, from 3:00 – 4:30 pm, Spokane hosts a Behavioral Health Forum.</a:t>
            </a:r>
          </a:p>
          <a:p>
            <a:pPr>
              <a:lnSpc>
                <a:spcPct val="150000"/>
              </a:lnSpc>
            </a:pPr>
            <a:r>
              <a:rPr lang="en-US" sz="2000" dirty="0">
                <a:latin typeface="+mn-lt"/>
                <a:cs typeface="Times New Roman" panose="02020603050405020304" pitchFamily="18" charset="0"/>
              </a:rPr>
              <a:t>The forums focus on the regional behavioral health system.</a:t>
            </a:r>
          </a:p>
          <a:p>
            <a:pPr>
              <a:lnSpc>
                <a:spcPct val="150000"/>
              </a:lnSpc>
            </a:pPr>
            <a:r>
              <a:rPr lang="en-US" sz="2000" dirty="0">
                <a:latin typeface="+mn-lt"/>
                <a:cs typeface="Times New Roman" panose="02020603050405020304" pitchFamily="18" charset="0"/>
              </a:rPr>
              <a:t>Forums are open to the public, providers, youth and families (all are welcome).</a:t>
            </a:r>
          </a:p>
          <a:p>
            <a:pPr>
              <a:lnSpc>
                <a:spcPct val="150000"/>
              </a:lnSpc>
            </a:pPr>
            <a:r>
              <a:rPr lang="en-US" sz="2000" dirty="0">
                <a:latin typeface="+mn-lt"/>
                <a:cs typeface="Times New Roman" panose="02020603050405020304" pitchFamily="18" charset="0"/>
              </a:rPr>
              <a:t>Forums allow OBHA to report community trends/concerns to our local, regional and state leaders.</a:t>
            </a:r>
          </a:p>
          <a:p>
            <a:endParaRPr lang="en-US" dirty="0"/>
          </a:p>
          <a:p>
            <a:pPr marL="0" indent="0">
              <a:buNone/>
            </a:pPr>
            <a:endParaRPr lang="en-US" dirty="0"/>
          </a:p>
        </p:txBody>
      </p:sp>
      <p:pic>
        <p:nvPicPr>
          <p:cNvPr id="6" name="Picture 5" descr="Stickman 12 vector, free vectors - Vector.me">
            <a:extLst>
              <a:ext uri="{FF2B5EF4-FFF2-40B4-BE49-F238E27FC236}">
                <a16:creationId xmlns:a16="http://schemas.microsoft.com/office/drawing/2014/main" id="{94498800-E8E0-4D6E-4644-6FF5125EEB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84278" y="4399936"/>
            <a:ext cx="1943100" cy="1943100"/>
          </a:xfrm>
          <a:prstGeom prst="rect">
            <a:avLst/>
          </a:prstGeom>
          <a:noFill/>
          <a:ln>
            <a:noFill/>
          </a:ln>
        </p:spPr>
      </p:pic>
    </p:spTree>
    <p:extLst>
      <p:ext uri="{BB962C8B-B14F-4D97-AF65-F5344CB8AC3E}">
        <p14:creationId xmlns:p14="http://schemas.microsoft.com/office/powerpoint/2010/main" val="3766207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08B0-130F-8A90-8D47-2687FFC9DDB2}"/>
              </a:ext>
            </a:extLst>
          </p:cNvPr>
          <p:cNvSpPr>
            <a:spLocks noGrp="1"/>
          </p:cNvSpPr>
          <p:nvPr>
            <p:ph type="title"/>
          </p:nvPr>
        </p:nvSpPr>
        <p:spPr>
          <a:xfrm>
            <a:off x="500269" y="380294"/>
            <a:ext cx="10515600" cy="888067"/>
          </a:xfrm>
        </p:spPr>
        <p:txBody>
          <a:bodyPr/>
          <a:lstStyle/>
          <a:p>
            <a:r>
              <a:rPr lang="en-US" dirty="0"/>
              <a:t>Examples of Feedback at the Forums</a:t>
            </a:r>
          </a:p>
        </p:txBody>
      </p:sp>
      <p:sp>
        <p:nvSpPr>
          <p:cNvPr id="3" name="Content Placeholder 2">
            <a:extLst>
              <a:ext uri="{FF2B5EF4-FFF2-40B4-BE49-F238E27FC236}">
                <a16:creationId xmlns:a16="http://schemas.microsoft.com/office/drawing/2014/main" id="{EC846873-D670-7919-7C32-2B73401677AC}"/>
              </a:ext>
            </a:extLst>
          </p:cNvPr>
          <p:cNvSpPr>
            <a:spLocks noGrp="1"/>
          </p:cNvSpPr>
          <p:nvPr>
            <p:ph idx="1"/>
          </p:nvPr>
        </p:nvSpPr>
        <p:spPr>
          <a:xfrm>
            <a:off x="500269" y="1284530"/>
            <a:ext cx="10515600" cy="4351338"/>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Wait times are too long.</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no stepdown for youth coming out of inpatient services.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Transportation is not available for people who live in rural areas.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Incarcerated populations: There is a gap in care between incarcerated coming out of jail and into services, housing, jobs, etc. There is a big disconnect between what is needed and what is available/needed. Incarcerated leave with what they came with and do not have resources prior to or at time of discharge. </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Audience members recommended facilitation of a meeting between service providers and jail administration.</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Traumas experienced because of sexuality: abuse, neglect, trafficking, assault, molestation, etc. are adding complexities to receiving appropriate services.</a:t>
            </a:r>
          </a:p>
          <a:p>
            <a:pPr marL="342900" indent="-342900">
              <a:lnSpc>
                <a:spcPct val="107000"/>
              </a:lnSpc>
              <a:spcBef>
                <a:spcPts val="0"/>
              </a:spcBef>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person from the BIPOC community shared that providers need to stop putting up barriers. </a:t>
            </a:r>
          </a:p>
          <a:p>
            <a:pPr marL="342900" indent="-342900">
              <a:lnSpc>
                <a:spcPct val="107000"/>
              </a:lnSpc>
              <a:spcBef>
                <a:spcPts val="0"/>
              </a:spcBef>
              <a:buFont typeface="Symbol" panose="05050102010706020507" pitchFamily="18" charset="2"/>
              <a:buChar char=""/>
            </a:pPr>
            <a:r>
              <a:rPr lang="en-US" sz="1800" kern="100" dirty="0">
                <a:latin typeface="Calibri" panose="020F0502020204030204" pitchFamily="34" charset="0"/>
                <a:ea typeface="Calibri" panose="020F0502020204030204" pitchFamily="34" charset="0"/>
                <a:cs typeface="Times New Roman" panose="02020603050405020304" pitchFamily="18" charset="0"/>
              </a:rPr>
              <a:t>A fourteen-year-old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Hispanic individual was taken to a hospital emergency department. Grandparents brought the youth in but did not speak English. This led to a profound misdiagnosis of Bipolar Disorder. They were not allowed to join the military as a result. </a:t>
            </a:r>
          </a:p>
          <a:p>
            <a:pPr marL="342900" marR="0" lvl="0" indent="-342900">
              <a:lnSpc>
                <a:spcPct val="107000"/>
              </a:lnSpc>
              <a:spcBef>
                <a:spcPts val="0"/>
              </a:spcBef>
              <a:spcAft>
                <a:spcPts val="0"/>
              </a:spcAft>
              <a:buFont typeface="Symbol" panose="05050102010706020507" pitchFamily="18" charset="2"/>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00200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6BA66-B464-BE89-B59A-36169A0FB82E}"/>
              </a:ext>
            </a:extLst>
          </p:cNvPr>
          <p:cNvSpPr>
            <a:spLocks noGrp="1"/>
          </p:cNvSpPr>
          <p:nvPr>
            <p:ph type="title"/>
          </p:nvPr>
        </p:nvSpPr>
        <p:spPr/>
        <p:txBody>
          <a:bodyPr>
            <a:normAutofit/>
          </a:bodyPr>
          <a:lstStyle/>
          <a:p>
            <a:r>
              <a:rPr lang="en-US" sz="2800" dirty="0"/>
              <a:t>On the Horizon for Spokane Region</a:t>
            </a:r>
          </a:p>
        </p:txBody>
      </p:sp>
      <p:sp>
        <p:nvSpPr>
          <p:cNvPr id="3" name="Content Placeholder 2">
            <a:extLst>
              <a:ext uri="{FF2B5EF4-FFF2-40B4-BE49-F238E27FC236}">
                <a16:creationId xmlns:a16="http://schemas.microsoft.com/office/drawing/2014/main" id="{2FACB11C-6D94-0059-0E59-7FAF73822053}"/>
              </a:ext>
            </a:extLst>
          </p:cNvPr>
          <p:cNvSpPr>
            <a:spLocks noGrp="1"/>
          </p:cNvSpPr>
          <p:nvPr>
            <p:ph idx="1"/>
          </p:nvPr>
        </p:nvSpPr>
        <p:spPr/>
        <p:txBody>
          <a:bodyPr>
            <a:normAutofit/>
          </a:bodyPr>
          <a:lstStyle/>
          <a:p>
            <a:r>
              <a:rPr lang="en-US" sz="1800" dirty="0"/>
              <a:t>Demand for services has significantly increased since last October.</a:t>
            </a:r>
          </a:p>
          <a:p>
            <a:r>
              <a:rPr lang="en-US" sz="1800" dirty="0"/>
              <a:t>It is more difficult to meet all the needs of people seeking help.</a:t>
            </a:r>
          </a:p>
          <a:p>
            <a:r>
              <a:rPr lang="en-US" sz="1800" dirty="0"/>
              <a:t>In addition, the cases often are more complex than previously experienced during the time Spokane had a regional Ombuds.</a:t>
            </a:r>
          </a:p>
          <a:p>
            <a:r>
              <a:rPr lang="en-US" sz="1800" dirty="0"/>
              <a:t>It is hoped that with securing the funds needed to meet the needs of not only Spokane, but all regions, we will be able to hire additional staff.</a:t>
            </a:r>
          </a:p>
          <a:p>
            <a:r>
              <a:rPr lang="en-US" sz="1800" dirty="0"/>
              <a:t>Spokane region will hire a Behavioral Health Advocate in the near future.</a:t>
            </a:r>
          </a:p>
        </p:txBody>
      </p:sp>
    </p:spTree>
    <p:extLst>
      <p:ext uri="{BB962C8B-B14F-4D97-AF65-F5344CB8AC3E}">
        <p14:creationId xmlns:p14="http://schemas.microsoft.com/office/powerpoint/2010/main" val="2777559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A39B5C-29AD-C9D3-D463-206C0D866E4B}"/>
              </a:ext>
            </a:extLst>
          </p:cNvPr>
          <p:cNvSpPr>
            <a:spLocks noGrp="1"/>
          </p:cNvSpPr>
          <p:nvPr>
            <p:ph type="title"/>
          </p:nvPr>
        </p:nvSpPr>
        <p:spPr/>
        <p:txBody>
          <a:bodyPr/>
          <a:lstStyle/>
          <a:p>
            <a:r>
              <a:rPr lang="en-US" dirty="0"/>
              <a:t>Questions?</a:t>
            </a:r>
          </a:p>
        </p:txBody>
      </p:sp>
      <p:pic>
        <p:nvPicPr>
          <p:cNvPr id="5" name="Picture 4" descr="Animated Question Mark For Powerpoint Galery - Animated Question Mark For  Powerpoint Galery - Free Transparent PNG Clipart Images Download">
            <a:extLst>
              <a:ext uri="{FF2B5EF4-FFF2-40B4-BE49-F238E27FC236}">
                <a16:creationId xmlns:a16="http://schemas.microsoft.com/office/drawing/2014/main" id="{22C1E686-B518-4AF8-1351-99002D042C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8446" y="1617662"/>
            <a:ext cx="7089354" cy="4321022"/>
          </a:xfrm>
          <a:prstGeom prst="rect">
            <a:avLst/>
          </a:prstGeom>
          <a:noFill/>
          <a:ln>
            <a:noFill/>
          </a:ln>
        </p:spPr>
      </p:pic>
    </p:spTree>
    <p:extLst>
      <p:ext uri="{BB962C8B-B14F-4D97-AF65-F5344CB8AC3E}">
        <p14:creationId xmlns:p14="http://schemas.microsoft.com/office/powerpoint/2010/main" val="212509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D3A86B-D835-787D-D8C5-575A7B84546F}"/>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OBHAdvocacy.org</a:t>
            </a:r>
          </a:p>
          <a:p>
            <a:endParaRPr lang="en-US" dirty="0"/>
          </a:p>
        </p:txBody>
      </p:sp>
      <p:pic>
        <p:nvPicPr>
          <p:cNvPr id="3074" name="Picture 2" descr="See the source image">
            <a:extLst>
              <a:ext uri="{FF2B5EF4-FFF2-40B4-BE49-F238E27FC236}">
                <a16:creationId xmlns:a16="http://schemas.microsoft.com/office/drawing/2014/main" id="{5C8475A5-E667-35B8-71CB-AE313A95C0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511" y="906899"/>
            <a:ext cx="8637557" cy="5076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083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WD Template" id="{3309670E-B6B2-F84C-9A82-4097AA20C79F}" vid="{AEA0D52B-7693-F94D-8A04-A53BBF667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OBHA Template</Template>
  <TotalTime>4199</TotalTime>
  <Words>892</Words>
  <Application>Microsoft Office PowerPoint</Application>
  <PresentationFormat>Widescreen</PresentationFormat>
  <Paragraphs>65</Paragraphs>
  <Slides>9</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Franklin Gothic Book</vt:lpstr>
      <vt:lpstr>Noveo Sans</vt:lpstr>
      <vt:lpstr>Symbol</vt:lpstr>
      <vt:lpstr>Times New Roman</vt:lpstr>
      <vt:lpstr>Wingdings</vt:lpstr>
      <vt:lpstr>Office Theme</vt:lpstr>
      <vt:lpstr>Spokane Region Office of Behavioral Health Advocacy</vt:lpstr>
      <vt:lpstr> </vt:lpstr>
      <vt:lpstr>Overview of Statewide Office of Behavioral Health Advocacy (OBHA) Report to Dept. of Commerce June 30, 2023</vt:lpstr>
      <vt:lpstr>Current Spokane Region Office of Behavioral Health Advocacy </vt:lpstr>
      <vt:lpstr>Spokane Region Community Behavioral Health Forums</vt:lpstr>
      <vt:lpstr>Examples of Feedback at the Forums</vt:lpstr>
      <vt:lpstr>On the Horizon for Spokane Region</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Tinkler</dc:creator>
  <cp:lastModifiedBy>Gail Kogle</cp:lastModifiedBy>
  <cp:revision>25</cp:revision>
  <dcterms:created xsi:type="dcterms:W3CDTF">2022-07-16T20:06:10Z</dcterms:created>
  <dcterms:modified xsi:type="dcterms:W3CDTF">2023-07-24T21:52:40Z</dcterms:modified>
</cp:coreProperties>
</file>