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19" r:id="rId4"/>
  </p:sldMasterIdLst>
  <p:notesMasterIdLst>
    <p:notesMasterId r:id="rId18"/>
  </p:notesMasterIdLst>
  <p:handoutMasterIdLst>
    <p:handoutMasterId r:id="rId19"/>
  </p:handoutMasterIdLst>
  <p:sldIdLst>
    <p:sldId id="256" r:id="rId5"/>
    <p:sldId id="348" r:id="rId6"/>
    <p:sldId id="358" r:id="rId7"/>
    <p:sldId id="360" r:id="rId8"/>
    <p:sldId id="349" r:id="rId9"/>
    <p:sldId id="350" r:id="rId10"/>
    <p:sldId id="351" r:id="rId11"/>
    <p:sldId id="352" r:id="rId12"/>
    <p:sldId id="354" r:id="rId13"/>
    <p:sldId id="364" r:id="rId14"/>
    <p:sldId id="357" r:id="rId15"/>
    <p:sldId id="362" r:id="rId16"/>
    <p:sldId id="36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14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725" autoAdjust="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1836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A47A63F-9D06-479D-A04D-717692D4326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1F70DC-6EDE-457C-B55A-39AC7DE41A3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7C06C4-C5A6-48FB-97F5-B20A44F857E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6987CF-42F5-4BB0-AD0D-1D64C35944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368FB4-296C-4F8C-BFA3-D7C3AD617B6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555657-0A12-495F-9FFA-D8F7554E7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4322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F2B2CC-0155-4E5E-A890-531D58ADF5B2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780FBB-F712-42E7-8C2F-226D98798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153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281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FFFFFF"/>
                </a:solidFill>
              </a:rPr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315364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r>
              <a:rPr lang="en-US"/>
              <a:t>3/1/20XX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r>
              <a:rPr lang="en-US">
                <a:solidFill>
                  <a:srgbClr val="FFFFFF"/>
                </a:solidFill>
              </a:rPr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86117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3FB0C32-F044-4939-92E4-8BA39B7A39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50" y="-66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584BE8A-3E34-4967-9E7C-13EC8F6A9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50" y="-663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60000"/>
                </a:schemeClr>
              </a:gs>
              <a:gs pos="100000">
                <a:schemeClr val="accent1">
                  <a:alpha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9BFF676-EC35-4FFD-8894-CA4F283070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50" y="0"/>
            <a:ext cx="12188952" cy="6858000"/>
          </a:xfrm>
          <a:prstGeom prst="rect">
            <a:avLst/>
          </a:prstGeom>
          <a:solidFill>
            <a:schemeClr val="bg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2DA1557-E095-4C82-B659-3AF550080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2746250" y="-663"/>
            <a:ext cx="6857999" cy="6857998"/>
          </a:xfrm>
          <a:prstGeom prst="ellipse">
            <a:avLst/>
          </a:prstGeom>
          <a:gradFill>
            <a:gsLst>
              <a:gs pos="0">
                <a:schemeClr val="accent1">
                  <a:lumMod val="20000"/>
                  <a:lumOff val="80000"/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520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F34E5EF-94D7-4AE0-BDD1-81A3ECDE61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77040" y="1193411"/>
            <a:ext cx="5589934" cy="5737916"/>
          </a:xfrm>
          <a:prstGeom prst="ellipse">
            <a:avLst/>
          </a:prstGeom>
          <a:gradFill>
            <a:gsLst>
              <a:gs pos="0">
                <a:schemeClr val="accent1">
                  <a:alpha val="40000"/>
                </a:schemeClr>
              </a:gs>
              <a:gs pos="100000">
                <a:schemeClr val="accent5">
                  <a:alpha val="20000"/>
                </a:schemeClr>
              </a:gs>
            </a:gsLst>
            <a:lin ang="2700000" scaled="1"/>
          </a:gradFill>
          <a:ln>
            <a:noFill/>
          </a:ln>
          <a:effectLst>
            <a:softEdge rad="952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829E57E-3199-4AAA-B2D5-F93264FDA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6442672" y="193606"/>
            <a:ext cx="5760743" cy="5737917"/>
          </a:xfrm>
          <a:prstGeom prst="ellipse">
            <a:avLst/>
          </a:prstGeo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5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1003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7" name="Picture 16" descr="Tag=CustomerPhoto&#10;Crop=1&#10;Align=N/A">
            <a:extLst>
              <a:ext uri="{FF2B5EF4-FFF2-40B4-BE49-F238E27FC236}">
                <a16:creationId xmlns:a16="http://schemas.microsoft.com/office/drawing/2014/main" id="{8A791822-0971-4E61-A5E4-9AAD258F58E3}"/>
              </a:ext>
            </a:extLst>
          </p:cNvPr>
          <p:cNvPicPr>
            <a:picLocks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" y="-663"/>
            <a:ext cx="12188952" cy="6858000"/>
          </a:xfrm>
          <a:prstGeom prst="rect">
            <a:avLst/>
          </a:prstGeom>
        </p:spPr>
      </p:pic>
      <p:sp>
        <p:nvSpPr>
          <p:cNvPr id="18" name="Title 1">
            <a:extLst>
              <a:ext uri="{FF2B5EF4-FFF2-40B4-BE49-F238E27FC236}">
                <a16:creationId xmlns:a16="http://schemas.microsoft.com/office/drawing/2014/main" id="{B86D7D99-F789-4EDA-861D-B6B994F05F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7050" y="1121700"/>
            <a:ext cx="9144000" cy="23876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" panose="02040503050406030204" pitchFamily="18" charset="0"/>
                <a:cs typeface="Sabon Next LT" panose="020B0502040204020203" pitchFamily="2" charset="0"/>
              </a:rPr>
              <a:t>Click to edit Master title style</a:t>
            </a: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mbria" panose="02040503050406030204" pitchFamily="18" charset="0"/>
              <a:cs typeface="Sabon Next LT" panose="020B0502040204020203" pitchFamily="2" charset="0"/>
            </a:endParaRPr>
          </a:p>
        </p:txBody>
      </p:sp>
      <p:sp>
        <p:nvSpPr>
          <p:cNvPr id="20" name="Text Placeholder 12">
            <a:extLst>
              <a:ext uri="{FF2B5EF4-FFF2-40B4-BE49-F238E27FC236}">
                <a16:creationId xmlns:a16="http://schemas.microsoft.com/office/drawing/2014/main" id="{2B39487B-EA73-4D7B-93AA-D63B49F4DA7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527050" y="3600450"/>
            <a:ext cx="9144000" cy="24511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effectLst/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8506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FFFFFF"/>
                </a:solidFill>
              </a:rPr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02936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3/1/20XX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13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079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FFFFFF"/>
                </a:solidFill>
              </a:rPr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568967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417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98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01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607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US"/>
              <a:t>3/1/20XX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9361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3E75778-8865-451E-A418-58B337FE5B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CB972422-B794-4FA8-BCC6-BAF6938A1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E9A7C78-91FD-4B88-953D-5A4363761B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78000" y="2167391"/>
            <a:ext cx="6280927" cy="2523219"/>
          </a:xfrm>
        </p:spPr>
        <p:txBody>
          <a:bodyPr vert="horz" lIns="91440" tIns="45720" rIns="91440" bIns="45720" rtlCol="0" anchor="ctr" anchorCtr="0">
            <a:normAutofit/>
          </a:bodyPr>
          <a:lstStyle/>
          <a:p>
            <a:pPr algn="l">
              <a:lnSpc>
                <a:spcPct val="80000"/>
              </a:lnSpc>
            </a:pPr>
            <a:r>
              <a:rPr lang="en-US" sz="4400" spc="150" dirty="0">
                <a:solidFill>
                  <a:schemeClr val="tx2"/>
                </a:solidFill>
              </a:rPr>
              <a:t>National Suicide Hotline</a:t>
            </a:r>
            <a:br>
              <a:rPr lang="en-US" sz="4400" spc="150" dirty="0">
                <a:solidFill>
                  <a:schemeClr val="tx2"/>
                </a:solidFill>
              </a:rPr>
            </a:br>
            <a:r>
              <a:rPr lang="en-US" sz="4400" spc="150" dirty="0">
                <a:solidFill>
                  <a:schemeClr val="tx2"/>
                </a:solidFill>
              </a:rPr>
              <a:t>988 &amp;</a:t>
            </a:r>
            <a:br>
              <a:rPr lang="en-US" sz="4400" spc="150" dirty="0">
                <a:solidFill>
                  <a:schemeClr val="tx2"/>
                </a:solidFill>
              </a:rPr>
            </a:br>
            <a:r>
              <a:rPr lang="en-US" sz="4400" spc="150" dirty="0">
                <a:solidFill>
                  <a:schemeClr val="tx2"/>
                </a:solidFill>
              </a:rPr>
              <a:t>Regional Crisis  Line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D04BED3-CF2E-4CAD-8CE8-ED3ED12AEBD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202266" y="2167391"/>
            <a:ext cx="2528600" cy="25232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DE9E2B-5611-49C8-862E-AD4D43A8AA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296EC4F-8732-481B-94CB-C98E4EF29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836869"/>
            <a:ext cx="0" cy="3184263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519C7155-1644-4C60-B0B5-32B1800D6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540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" name="Picture 1" descr="Qr code">
            <a:extLst>
              <a:ext uri="{FF2B5EF4-FFF2-40B4-BE49-F238E27FC236}">
                <a16:creationId xmlns:a16="http://schemas.microsoft.com/office/drawing/2014/main" id="{8B35EE43-6D4E-54FB-00BC-70DCDDA719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569" y="2325597"/>
            <a:ext cx="3490621" cy="212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580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10F92-9FEF-4E93-9106-8AFE6D739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911/988 Co-location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1DDC6D-B3A9-4B6E-883B-20DC332F7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056FB5-CB91-4813-B98E-D78A0C506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C4C6F3-68AE-4373-BD49-02D9B3CB6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10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D519432-E777-4210-B10C-B7D8A3694F37}"/>
              </a:ext>
            </a:extLst>
          </p:cNvPr>
          <p:cNvSpPr/>
          <p:nvPr/>
        </p:nvSpPr>
        <p:spPr>
          <a:xfrm>
            <a:off x="1306286" y="2107474"/>
            <a:ext cx="921366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The Frontier Behavioral Health 988 Lifeline Contact Center, is partnering with the Spokane Regional Health Emergency Management Call Center (911/Crime Check) to improve the overall emergency response system, reduce stigma related to behavioral health, and ensure individuals in crisis receive the appropriate care and support they need in a coordinated and efficient manner.  We aim to…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</a:rPr>
              <a:t>Reduce stigma by normalizing behavioral health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</a:rPr>
              <a:t>Have a coordinated and seamless response by combining law enforcement with behavioral health professions when appropriate.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</a:rPr>
              <a:t>Cross-train 911 and 988 staff to help increase more accurate assessments and allocation of resources for assistance to callers </a:t>
            </a:r>
            <a:r>
              <a:rPr lang="en-US">
                <a:latin typeface="Arial" panose="020B0604020202020204" pitchFamily="34" charset="0"/>
              </a:rPr>
              <a:t>in crisis </a:t>
            </a:r>
            <a:endParaRPr lang="en-US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3037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49D8DFA-139C-473F-838D-D33ABE8856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6D86F0-98E0-4468-9315-41BF7B0F2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B1D13F-C8F1-F38F-B65C-ABF0465F4C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570" y="838646"/>
            <a:ext cx="3709991" cy="518070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600" dirty="0">
                <a:solidFill>
                  <a:schemeClr val="bg2"/>
                </a:solidFill>
              </a:rPr>
              <a:t>Any Questions </a:t>
            </a:r>
            <a:br>
              <a:rPr lang="en-US" sz="3600" dirty="0">
                <a:solidFill>
                  <a:schemeClr val="bg2"/>
                </a:solidFill>
              </a:rPr>
            </a:br>
            <a:endParaRPr lang="en-US" sz="3600" dirty="0">
              <a:solidFill>
                <a:schemeClr val="bg2"/>
              </a:solidFill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CE957058-57AD-46A9-BAE9-7145CB350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5" y="-2"/>
            <a:ext cx="7537703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0CC538-09C5-900A-0924-731D76533CA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163671" y="838647"/>
            <a:ext cx="5823328" cy="51807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000" dirty="0">
                <a:solidFill>
                  <a:schemeClr val="tx2"/>
                </a:solidFill>
              </a:rPr>
              <a:t>			</a:t>
            </a:r>
          </a:p>
        </p:txBody>
      </p:sp>
      <p:sp>
        <p:nvSpPr>
          <p:cNvPr id="4" name="Action Button: Help 3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BFD5686A-63D0-8810-BA2C-2D85A41CAF3D}"/>
              </a:ext>
            </a:extLst>
          </p:cNvPr>
          <p:cNvSpPr/>
          <p:nvPr/>
        </p:nvSpPr>
        <p:spPr>
          <a:xfrm>
            <a:off x="6289705" y="3315768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ction Button: Help 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CC46C67-9E39-3317-E129-BB04B96D4E27}"/>
              </a:ext>
            </a:extLst>
          </p:cNvPr>
          <p:cNvSpPr/>
          <p:nvPr/>
        </p:nvSpPr>
        <p:spPr>
          <a:xfrm>
            <a:off x="7733944" y="3315769"/>
            <a:ext cx="1042417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ction Button: Help 1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DF2AE3A-A639-8BD1-FED8-27F7ECE3A191}"/>
              </a:ext>
            </a:extLst>
          </p:cNvPr>
          <p:cNvSpPr/>
          <p:nvPr/>
        </p:nvSpPr>
        <p:spPr>
          <a:xfrm>
            <a:off x="9178185" y="3315769"/>
            <a:ext cx="1042418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457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860C2-D8F6-4D7C-AB70-15CE4A36B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for the Board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09C25-54DC-41EB-8526-0E163517E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What is working well with the crisis system?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 could be improved with the crisis system?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Can you share specific instances where you interacted with 911/988?  </a:t>
            </a:r>
          </a:p>
          <a:p>
            <a:pPr marL="685800" lvl="1" indent="-457200">
              <a:buFont typeface="+mj-lt"/>
              <a:buAutoNum type="arabicPeriod"/>
            </a:pPr>
            <a:r>
              <a:rPr lang="en-US" dirty="0"/>
              <a:t>What went well?  </a:t>
            </a:r>
          </a:p>
          <a:p>
            <a:pPr marL="685800" lvl="1" indent="-457200">
              <a:buFont typeface="+mj-lt"/>
              <a:buAutoNum type="arabicPeriod"/>
            </a:pPr>
            <a:r>
              <a:rPr lang="en-US" dirty="0"/>
              <a:t>What could have been better?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How would you describe your overall experience with the current 911/988/RCL system?</a:t>
            </a:r>
          </a:p>
          <a:p>
            <a:pPr marL="685800" lvl="1" indent="-457200">
              <a:buFont typeface="+mj-lt"/>
              <a:buAutoNum type="arabicPeriod"/>
            </a:pPr>
            <a:r>
              <a:rPr lang="en-US" dirty="0"/>
              <a:t>Are there any challenges or issues you have encountered?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Were there any difficulties conveying your needs, urgency, or the nature of your situation when you made the call?  </a:t>
            </a:r>
          </a:p>
          <a:p>
            <a:pPr marL="685800" lvl="1" indent="-457200">
              <a:buFont typeface="+mj-lt"/>
              <a:buAutoNum type="arabicPeriod"/>
            </a:pPr>
            <a:r>
              <a:rPr lang="en-US" dirty="0"/>
              <a:t>Can this process be improved?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Can you suggest how 911/988 can better serve individuals with diverse needs, such as those with disabilities, behavioral health concerns, or language barriers?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F2DCD-05E6-4375-85EF-08B5CBA92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C5FD2A-6B80-41CB-8F20-077C1DBE3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FFFFFF"/>
                </a:solidFill>
              </a:rPr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54B755-1918-45F8-90FD-E56FFCE56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497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860C2-D8F6-4D7C-AB70-15CE4A36B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for the Board Cont.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09C25-54DC-41EB-8526-0E163517E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AutoNum type="arabicPeriod" startAt="7"/>
            </a:pPr>
            <a:r>
              <a:rPr lang="en-US" dirty="0"/>
              <a:t>What kind of support or resources do you believe are the most beneficial in a mental health emergency from 911/988?</a:t>
            </a:r>
          </a:p>
          <a:p>
            <a:pPr marL="457200" indent="-457200">
              <a:buAutoNum type="arabicPeriod" startAt="7"/>
            </a:pPr>
            <a:r>
              <a:rPr lang="en-US" dirty="0"/>
              <a:t>With 988 operational, can you describe any calls you made to 911 in the past but would now dial 988 instead for help?</a:t>
            </a:r>
          </a:p>
          <a:p>
            <a:pPr marL="457200" indent="-457200">
              <a:buAutoNum type="arabicPeriod" startAt="7"/>
            </a:pPr>
            <a:r>
              <a:rPr lang="en-US" dirty="0"/>
              <a:t>Are there alternative communication methods that should be integrated into the emergency services system to enhance accessibility and effectiveness?</a:t>
            </a:r>
          </a:p>
          <a:p>
            <a:pPr marL="457200" indent="-457200">
              <a:buAutoNum type="arabicPeriod" startAt="7"/>
            </a:pPr>
            <a:r>
              <a:rPr lang="en-US" dirty="0"/>
              <a:t>Are there any privacy, data security, or information-sharing issues that should be addressed?</a:t>
            </a:r>
          </a:p>
          <a:p>
            <a:pPr marL="457200" indent="-457200">
              <a:buAutoNum type="arabicPeriod" startAt="7"/>
            </a:pPr>
            <a:r>
              <a:rPr lang="en-US" dirty="0"/>
              <a:t>Would you be concerned if 911 provided a warm transfer to 988 for non-medical emergencies related to mental health?  </a:t>
            </a:r>
          </a:p>
          <a:p>
            <a:pPr marL="685800" lvl="1" indent="-457200">
              <a:buAutoNum type="arabicPeriod" startAt="7"/>
            </a:pPr>
            <a:r>
              <a:rPr lang="en-US" dirty="0"/>
              <a:t>Would transferring a call from 911 be better if the caller agreed to be transferred (i.e., a consent-based transfer)? 	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F2DCD-05E6-4375-85EF-08B5CBA92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C5FD2A-6B80-41CB-8F20-077C1DBE3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FFFFFF"/>
                </a:solidFill>
              </a:rPr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54B755-1918-45F8-90FD-E56FFCE56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592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49D8DFA-139C-473F-838D-D33ABE8856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6D86F0-98E0-4468-9315-41BF7B0F2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0FA9B8-1C33-C780-7404-C992CA0F9D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570" y="838646"/>
            <a:ext cx="3709991" cy="518070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600" dirty="0">
                <a:solidFill>
                  <a:schemeClr val="bg2"/>
                </a:solidFill>
              </a:rPr>
              <a:t>Accessing Crisis System </a:t>
            </a:r>
            <a:br>
              <a:rPr lang="en-US" sz="3600" dirty="0">
                <a:solidFill>
                  <a:schemeClr val="bg2"/>
                </a:solidFill>
              </a:rPr>
            </a:br>
            <a:endParaRPr lang="en-US" sz="3600" dirty="0">
              <a:solidFill>
                <a:schemeClr val="bg2"/>
              </a:solidFill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CE957058-57AD-46A9-BAE9-7145CB350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5" y="-2"/>
            <a:ext cx="7537703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13EBBC-AB27-C491-697A-CE0FB1017E7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163671" y="838647"/>
            <a:ext cx="5823328" cy="51807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457200" indent="-182880" algn="l">
              <a:buFont typeface="Wingdings" pitchFamily="2" charset="2"/>
              <a:buChar char=""/>
            </a:pPr>
            <a:r>
              <a:rPr lang="en-US" sz="2000" dirty="0">
                <a:solidFill>
                  <a:schemeClr val="tx2"/>
                </a:solidFill>
              </a:rPr>
              <a:t>Overview of 988 &amp; The Regional Crisis Line (RCL)</a:t>
            </a:r>
          </a:p>
        </p:txBody>
      </p:sp>
    </p:spTree>
    <p:extLst>
      <p:ext uri="{BB962C8B-B14F-4D97-AF65-F5344CB8AC3E}">
        <p14:creationId xmlns:p14="http://schemas.microsoft.com/office/powerpoint/2010/main" val="3534844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ECF1B-6D63-446D-B844-D273B8B09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are we available?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4D66AE-8611-4FCE-A5A4-7668DE17BA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FF0000"/>
                </a:solidFill>
              </a:rPr>
              <a:t>24</a:t>
            </a:r>
            <a:r>
              <a:rPr lang="en-US" dirty="0"/>
              <a:t>/</a:t>
            </a:r>
            <a:r>
              <a:rPr lang="en-US" dirty="0">
                <a:solidFill>
                  <a:srgbClr val="FFC000"/>
                </a:solidFill>
              </a:rPr>
              <a:t>7</a:t>
            </a:r>
            <a:r>
              <a:rPr lang="en-US" dirty="0"/>
              <a:t>/</a:t>
            </a:r>
            <a:r>
              <a:rPr lang="en-US" dirty="0">
                <a:solidFill>
                  <a:srgbClr val="00B050"/>
                </a:solidFill>
              </a:rPr>
              <a:t>365</a:t>
            </a:r>
          </a:p>
          <a:p>
            <a:pPr lvl="2"/>
            <a:r>
              <a:rPr lang="en-US" dirty="0"/>
              <a:t>The priority of 988/RCL is to provide services for and on behalf of individuals whose health or safety is in danger because of a mental health or substance use condition and may need an assessment by a mental health professional. 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Service Areas:  Spokane, Lincoln, Stevens, Ferry, Adams and Pend Oreille Counties.  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94E593-131C-42E4-A050-F6BBF0687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550449-DE0B-4405-93AC-B0E408481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FFFFFF"/>
                </a:solidFill>
              </a:rPr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473A2-19E9-499F-ABDA-52BB2CC7A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688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78F5D-2B16-4722-A2AF-A0330811F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you reach 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5A228-7FFE-4430-AF32-FFEB77335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988</a:t>
            </a:r>
          </a:p>
          <a:p>
            <a:pPr lvl="1"/>
            <a:r>
              <a:rPr lang="en-US" dirty="0"/>
              <a:t>Dialing 988 from any phone </a:t>
            </a:r>
          </a:p>
          <a:p>
            <a:pPr lvl="1"/>
            <a:r>
              <a:rPr lang="en-US" dirty="0"/>
              <a:t>This will connect you with the nearest 988 hotline to your area code. 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Regional Crisis Line:  1-877-266-1818</a:t>
            </a:r>
          </a:p>
          <a:p>
            <a:pPr lvl="2"/>
            <a:r>
              <a:rPr lang="en-US" dirty="0"/>
              <a:t>If your area code is for a different county or state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85F2E9-75F1-471F-9564-D4643FC87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48F51-51BC-49FC-864E-6B2AC4571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FFFFFF"/>
                </a:solidFill>
              </a:rPr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4646A3-14F8-4124-9ACD-7AF46B2C5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706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49D8DFA-139C-473F-838D-D33ABE8856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6D86F0-98E0-4468-9315-41BF7B0F2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B1D13F-C8F1-F38F-B65C-ABF0465F4C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570" y="838646"/>
            <a:ext cx="3709991" cy="518070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600" dirty="0">
                <a:solidFill>
                  <a:schemeClr val="bg2"/>
                </a:solidFill>
              </a:rPr>
              <a:t>When you should call </a:t>
            </a:r>
            <a:r>
              <a:rPr lang="en-US" sz="3600" b="1" dirty="0">
                <a:solidFill>
                  <a:schemeClr val="bg2"/>
                </a:solidFill>
              </a:rPr>
              <a:t>988</a:t>
            </a:r>
            <a:r>
              <a:rPr lang="en-US" sz="3600" dirty="0">
                <a:solidFill>
                  <a:schemeClr val="bg2"/>
                </a:solidFill>
              </a:rPr>
              <a:t> </a:t>
            </a:r>
            <a:br>
              <a:rPr lang="en-US" sz="3600" dirty="0">
                <a:solidFill>
                  <a:schemeClr val="bg2"/>
                </a:solidFill>
              </a:rPr>
            </a:br>
            <a:r>
              <a:rPr lang="en-US" sz="3600" dirty="0">
                <a:solidFill>
                  <a:schemeClr val="bg2"/>
                </a:solidFill>
              </a:rPr>
              <a:t>or </a:t>
            </a:r>
            <a:br>
              <a:rPr lang="en-US" sz="3600" dirty="0">
                <a:solidFill>
                  <a:schemeClr val="bg2"/>
                </a:solidFill>
              </a:rPr>
            </a:br>
            <a:r>
              <a:rPr lang="en-US" sz="3600" dirty="0">
                <a:solidFill>
                  <a:schemeClr val="bg2"/>
                </a:solidFill>
              </a:rPr>
              <a:t>The Regional crisis line</a:t>
            </a:r>
            <a:br>
              <a:rPr lang="en-US" sz="3600" dirty="0">
                <a:solidFill>
                  <a:schemeClr val="bg2"/>
                </a:solidFill>
              </a:rPr>
            </a:br>
            <a:r>
              <a:rPr lang="en-US" sz="3600" dirty="0">
                <a:solidFill>
                  <a:schemeClr val="bg2"/>
                </a:solidFill>
              </a:rPr>
              <a:t>1-877-266-1818</a:t>
            </a:r>
            <a:br>
              <a:rPr lang="en-US" sz="3600" dirty="0">
                <a:solidFill>
                  <a:schemeClr val="bg2"/>
                </a:solidFill>
              </a:rPr>
            </a:br>
            <a:endParaRPr lang="en-US" sz="3600" dirty="0">
              <a:solidFill>
                <a:schemeClr val="bg2"/>
              </a:solidFill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CE957058-57AD-46A9-BAE9-7145CB350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5" y="-2"/>
            <a:ext cx="7537703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0CC538-09C5-900A-0924-731D76533CA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163671" y="838647"/>
            <a:ext cx="5823328" cy="51807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182880" algn="l">
              <a:buFont typeface="Wingdings" pitchFamily="2" charset="2"/>
              <a:buChar char=""/>
            </a:pPr>
            <a:r>
              <a:rPr lang="en-US" sz="2000" dirty="0">
                <a:solidFill>
                  <a:schemeClr val="tx2"/>
                </a:solidFill>
              </a:rPr>
              <a:t>It is a crisis if you or someone you know: 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Is actively thinking about suicide or other self-harming behavior, or has already acted on these thoughts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Is having thoughts of harming others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Is in danger because of a mental health or substance use condition and needs an evaluation by a mental health professional for safety planning, which may include an assessment for outpatient or inpatient treatment. 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Is unwilling to agree to voluntary help and is in need of involuntary inpatient psychiatric or substance use disorder treatment. </a:t>
            </a:r>
          </a:p>
          <a:p>
            <a:pPr indent="-182880" algn="l">
              <a:buFont typeface="Wingdings" pitchFamily="2" charset="2"/>
              <a:buChar char=""/>
            </a:pP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607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049D8DFA-139C-473F-838D-D33ABE8856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FD616AB-2B32-4A45-BEC9-C743E89780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BEC91407-C839-4EE3-B5C6-34919D3DE7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82600"/>
            <a:ext cx="12191999" cy="58927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441C0A-9B31-02DF-DA2A-8F227570B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732" y="804334"/>
            <a:ext cx="4171696" cy="521994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>
                <a:solidFill>
                  <a:schemeClr val="tx2"/>
                </a:solidFill>
              </a:rPr>
              <a:t>Information that will be asked by the Crisis Triage Specialist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E25318-B6F2-8A1A-B2C3-6E43B5209E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136893" y="804333"/>
            <a:ext cx="6733371" cy="521994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endParaRPr lang="en-US" sz="2400" dirty="0">
              <a:solidFill>
                <a:schemeClr val="tx1"/>
              </a:solidFill>
            </a:endParaRPr>
          </a:p>
          <a:p>
            <a:pPr lvl="1"/>
            <a:r>
              <a:rPr lang="en-US" sz="2400" dirty="0"/>
              <a:t>Who, what, where, why, and when?</a:t>
            </a:r>
          </a:p>
          <a:p>
            <a:pPr marL="841248" lvl="1"/>
            <a:r>
              <a:rPr lang="en-US" sz="2400" dirty="0"/>
              <a:t>Name and phone number of the referral source (RS) or the person calling in who is in crisis. </a:t>
            </a:r>
          </a:p>
          <a:p>
            <a:pPr marL="841248" lvl="1"/>
            <a:r>
              <a:rPr lang="en-US" sz="2400" dirty="0"/>
              <a:t>Legal name, phone number, date of birth, and address of the individual in crisis.  </a:t>
            </a:r>
          </a:p>
          <a:p>
            <a:pPr marL="841248" lvl="1"/>
            <a:r>
              <a:rPr lang="en-US" sz="2400" dirty="0"/>
              <a:t>Current location of the individual in crisis. </a:t>
            </a:r>
          </a:p>
          <a:p>
            <a:pPr marL="841248" lvl="1"/>
            <a:r>
              <a:rPr lang="en-US" sz="2400" dirty="0"/>
              <a:t>Natural Supports (names, phone numbers, relationship to individual in crisis):  Family and friends who are considered supports to the individual in crisis. </a:t>
            </a:r>
          </a:p>
          <a:p>
            <a:pPr marL="841248" lvl="1"/>
            <a:r>
              <a:rPr lang="en-US" sz="2400" dirty="0"/>
              <a:t>Professional supports (names and phone numbers): Doctors and counselors, etc. 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marL="457200" indent="-182880" algn="l">
              <a:buFont typeface="Wingdings" pitchFamily="2" charset="2"/>
              <a:buChar char=""/>
            </a:pP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35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49D8DFA-139C-473F-838D-D33ABE8856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FD616AB-2B32-4A45-BEC9-C743E89780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EC91407-C839-4EE3-B5C6-34919D3DE7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82600"/>
            <a:ext cx="12191999" cy="58927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BACAAA-2E8D-92FE-9994-FA6721479C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732" y="804334"/>
            <a:ext cx="4171696" cy="521994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>
                <a:solidFill>
                  <a:schemeClr val="tx2"/>
                </a:solidFill>
              </a:rPr>
              <a:t>Information that will be asked by the Crisis Triage Specialist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A62294-271C-D30F-9F62-3C444665599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136893" y="804333"/>
            <a:ext cx="6733371" cy="5219949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182880" algn="l">
              <a:buFont typeface="Wingdings" pitchFamily="2" charset="2"/>
              <a:buChar char=""/>
            </a:pPr>
            <a:r>
              <a:rPr lang="en-US" sz="1300" dirty="0">
                <a:solidFill>
                  <a:schemeClr val="tx1"/>
                </a:solidFill>
              </a:rPr>
              <a:t>Assessment </a:t>
            </a:r>
          </a:p>
          <a:p>
            <a:pPr indent="-182880" algn="l">
              <a:buFont typeface="Wingdings" pitchFamily="2" charset="2"/>
              <a:buChar char=""/>
            </a:pPr>
            <a:endParaRPr lang="en-US" sz="1300" dirty="0">
              <a:solidFill>
                <a:schemeClr val="tx1"/>
              </a:solidFill>
            </a:endParaRPr>
          </a:p>
          <a:p>
            <a:pPr marL="841248" lvl="1"/>
            <a:r>
              <a:rPr lang="en-US" sz="1300" dirty="0"/>
              <a:t>Risk:  Danger to self or others</a:t>
            </a:r>
          </a:p>
          <a:p>
            <a:pPr marL="841248" lvl="1"/>
            <a:r>
              <a:rPr lang="en-US" sz="1300" dirty="0"/>
              <a:t>Suicidal ideation (plan, means, access to means, timeframe, intent, self-harm with intent to kill themselves)</a:t>
            </a:r>
          </a:p>
          <a:p>
            <a:pPr marL="841248" lvl="1"/>
            <a:r>
              <a:rPr lang="en-US" sz="1300" dirty="0"/>
              <a:t>Homicidal ideation (plan, means, access to means, access to victim [victim name, phone number, address], timeframe, intent).</a:t>
            </a:r>
          </a:p>
          <a:p>
            <a:pPr marL="841248" lvl="1"/>
            <a:r>
              <a:rPr lang="en-US" sz="1300" dirty="0"/>
              <a:t>Questions staff will ask:  What is their sleep like?  How is their appetite (gained or lost significant weight lately)?  Dressing for the weather (e.g., wearing a coat in winter instead of shorts and tank top)?  Taking care of medical needs (taking insulin for diabetes)?</a:t>
            </a:r>
          </a:p>
          <a:p>
            <a:pPr marL="841248" lvl="1"/>
            <a:r>
              <a:rPr lang="en-US" sz="1300" dirty="0"/>
              <a:t>Mental Health Diagnosis and/or symptoms and medications (is the individual in crisis taking their prescribed medications?)</a:t>
            </a:r>
          </a:p>
          <a:p>
            <a:pPr indent="-182880" algn="l">
              <a:buFont typeface="Wingdings" pitchFamily="2" charset="2"/>
              <a:buChar char=""/>
            </a:pPr>
            <a:endParaRPr lang="en-US" sz="1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045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49D8DFA-139C-473F-838D-D33ABE8856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B972422-B794-4FA8-BCC6-BAF6938A1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C7B808-947D-8BC2-D6AA-D539CCD2B3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7" y="1325880"/>
            <a:ext cx="3089437" cy="42062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200" dirty="0">
                <a:solidFill>
                  <a:schemeClr val="tx2"/>
                </a:solidFill>
              </a:rPr>
              <a:t>Information that will be asked by the Crisis Triage Specialist cont.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9DE9E2B-5611-49C8-862E-AD4D43A8AA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296EC4F-8732-481B-94CB-C98E4EF29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836869"/>
            <a:ext cx="0" cy="3184263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100104-974C-1766-C7D1-950EE1BFE5B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381668" y="1126067"/>
            <a:ext cx="6605331" cy="46058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841248" lvl="1"/>
            <a:r>
              <a:rPr lang="en-US" sz="1500" dirty="0">
                <a:solidFill>
                  <a:schemeClr val="tx2"/>
                </a:solidFill>
              </a:rPr>
              <a:t>Does the individual in crisis have access to weapons (dogs, violent offenders)?</a:t>
            </a:r>
          </a:p>
          <a:p>
            <a:pPr lvl="1"/>
            <a:endParaRPr lang="en-US" sz="1500" dirty="0">
              <a:solidFill>
                <a:schemeClr val="tx2"/>
              </a:solidFill>
            </a:endParaRPr>
          </a:p>
          <a:p>
            <a:pPr lvl="1"/>
            <a:r>
              <a:rPr lang="en-US" sz="1500" dirty="0">
                <a:solidFill>
                  <a:schemeClr val="tx2"/>
                </a:solidFill>
              </a:rPr>
              <a:t>Triage </a:t>
            </a:r>
          </a:p>
          <a:p>
            <a:pPr marL="841248" lvl="1"/>
            <a:r>
              <a:rPr lang="en-US" sz="1500" dirty="0">
                <a:solidFill>
                  <a:schemeClr val="tx2"/>
                </a:solidFill>
              </a:rPr>
              <a:t>Based on the information provided, we will be able to help with a plan for the individual in crisis at the least restrictive intervention. </a:t>
            </a:r>
          </a:p>
          <a:p>
            <a:pPr marL="841248" lvl="1"/>
            <a:r>
              <a:rPr lang="en-US" sz="1500" dirty="0">
                <a:solidFill>
                  <a:schemeClr val="tx2"/>
                </a:solidFill>
              </a:rPr>
              <a:t>Safety planning, hopefully with the individual in crisis. If we safety plan with a 3rd party, it is usually how to stay safe when the individual in crisis is being violent or threatening them. </a:t>
            </a:r>
          </a:p>
          <a:p>
            <a:pPr marL="841248" lvl="1"/>
            <a:r>
              <a:rPr lang="en-US" sz="1500" dirty="0">
                <a:solidFill>
                  <a:schemeClr val="tx2"/>
                </a:solidFill>
              </a:rPr>
              <a:t>We will be able to make a referral to a crisis team if/when needed.</a:t>
            </a:r>
          </a:p>
          <a:p>
            <a:pPr marL="841248" lvl="1"/>
            <a:r>
              <a:rPr lang="en-US" sz="1500" dirty="0">
                <a:solidFill>
                  <a:schemeClr val="tx2"/>
                </a:solidFill>
              </a:rPr>
              <a:t>Referral to the most appropriate and least restrictive crisis intervention.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19C7155-1644-4C60-B0B5-32B1800D6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540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15230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49D8DFA-139C-473F-838D-D33ABE8856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6D86F0-98E0-4468-9315-41BF7B0F2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06E74D-F665-E814-15DD-A15A569756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570" y="838646"/>
            <a:ext cx="3709991" cy="518070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600" dirty="0">
                <a:solidFill>
                  <a:schemeClr val="bg2"/>
                </a:solidFill>
              </a:rPr>
              <a:t>Crisis Triage specialists 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CE957058-57AD-46A9-BAE9-7145CB350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5" y="-2"/>
            <a:ext cx="7537703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116DEE-0FFD-4B0B-4B0F-E13939207E9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163671" y="838647"/>
            <a:ext cx="5823328" cy="51807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182880" algn="l">
              <a:buFont typeface="Wingdings" pitchFamily="2" charset="2"/>
              <a:buChar char=""/>
            </a:pPr>
            <a:endParaRPr lang="en-US" sz="2000" dirty="0">
              <a:solidFill>
                <a:schemeClr val="tx2"/>
              </a:solidFill>
            </a:endParaRPr>
          </a:p>
          <a:p>
            <a:pPr marL="841248" lvl="1"/>
            <a:r>
              <a:rPr lang="en-US" dirty="0">
                <a:solidFill>
                  <a:schemeClr val="tx2"/>
                </a:solidFill>
              </a:rPr>
              <a:t>All staff have a bachelor’s degree or higher in a behavioral health/social services field.</a:t>
            </a:r>
          </a:p>
          <a:p>
            <a:pPr marL="841248" lvl="1"/>
            <a:r>
              <a:rPr lang="en-US" dirty="0">
                <a:solidFill>
                  <a:schemeClr val="tx2"/>
                </a:solidFill>
              </a:rPr>
              <a:t>Staff go through 6-8 weeks of training before they are cleared to start taking crisis calls independently.   </a:t>
            </a:r>
          </a:p>
          <a:p>
            <a:pPr marL="841248" lvl="1"/>
            <a:r>
              <a:rPr lang="en-US" dirty="0">
                <a:solidFill>
                  <a:schemeClr val="tx2"/>
                </a:solidFill>
              </a:rPr>
              <a:t>Supervisors all have master’s degrees and are designated as Mental Health Professionals.  </a:t>
            </a:r>
          </a:p>
          <a:p>
            <a:pPr marL="841248" lvl="1"/>
            <a:r>
              <a:rPr lang="en-US" dirty="0">
                <a:solidFill>
                  <a:schemeClr val="tx2"/>
                </a:solidFill>
              </a:rPr>
              <a:t>Currently, all the RCL supervisors have worked as a DCR at FBH. </a:t>
            </a:r>
          </a:p>
          <a:p>
            <a:pPr marL="886968" lvl="2" indent="0">
              <a:buNone/>
            </a:pPr>
            <a:endParaRPr lang="en-US" dirty="0">
              <a:solidFill>
                <a:schemeClr val="tx2"/>
              </a:solidFill>
            </a:endParaRPr>
          </a:p>
          <a:p>
            <a:pPr indent="-182880" algn="l">
              <a:buFont typeface="Wingdings" pitchFamily="2" charset="2"/>
              <a:buChar char=""/>
            </a:pP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6651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AAFE2A1-77F8-441E-9B9F-DD61C354F4FE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56052644-F409-493B-8E91-969D43897F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CF4B188-9E41-4609-81DC-EA2587D009A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586</TotalTime>
  <Words>1002</Words>
  <Application>Microsoft Office PowerPoint</Application>
  <PresentationFormat>Widescreen</PresentationFormat>
  <Paragraphs>93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Corbel</vt:lpstr>
      <vt:lpstr>Wingdings</vt:lpstr>
      <vt:lpstr>Banded</vt:lpstr>
      <vt:lpstr>National Suicide Hotline 988 &amp; Regional Crisis  Line</vt:lpstr>
      <vt:lpstr>Accessing Crisis System  </vt:lpstr>
      <vt:lpstr>When are we available? </vt:lpstr>
      <vt:lpstr>How can you reach us?</vt:lpstr>
      <vt:lpstr>When you should call 988  or  The Regional crisis line 1-877-266-1818 </vt:lpstr>
      <vt:lpstr>Information that will be asked by the Crisis Triage Specialist </vt:lpstr>
      <vt:lpstr>Information that will be asked by the Crisis Triage Specialist </vt:lpstr>
      <vt:lpstr>Information that will be asked by the Crisis Triage Specialist cont. </vt:lpstr>
      <vt:lpstr>Crisis Triage specialists </vt:lpstr>
      <vt:lpstr>911/988 Co-location </vt:lpstr>
      <vt:lpstr>Any Questions  </vt:lpstr>
      <vt:lpstr>Questions for the Board</vt:lpstr>
      <vt:lpstr>Questions for the Board Cont.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Regional Crisis  Line National Suicide Hotline 988</dc:title>
  <dc:creator>Stacey Okihara</dc:creator>
  <cp:lastModifiedBy>Amy Robinson</cp:lastModifiedBy>
  <cp:revision>30</cp:revision>
  <dcterms:created xsi:type="dcterms:W3CDTF">2022-06-03T20:53:06Z</dcterms:created>
  <dcterms:modified xsi:type="dcterms:W3CDTF">2023-09-20T19:21:09Z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