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90" r:id="rId4"/>
  </p:sldMasterIdLst>
  <p:notesMasterIdLst>
    <p:notesMasterId r:id="rId52"/>
  </p:notesMasterIdLst>
  <p:sldIdLst>
    <p:sldId id="256" r:id="rId5"/>
    <p:sldId id="396" r:id="rId6"/>
    <p:sldId id="300" r:id="rId7"/>
    <p:sldId id="327" r:id="rId8"/>
    <p:sldId id="379" r:id="rId9"/>
    <p:sldId id="412" r:id="rId10"/>
    <p:sldId id="413" r:id="rId11"/>
    <p:sldId id="432" r:id="rId12"/>
    <p:sldId id="447" r:id="rId13"/>
    <p:sldId id="434" r:id="rId14"/>
    <p:sldId id="381" r:id="rId15"/>
    <p:sldId id="416" r:id="rId16"/>
    <p:sldId id="415" r:id="rId17"/>
    <p:sldId id="430" r:id="rId18"/>
    <p:sldId id="431" r:id="rId19"/>
    <p:sldId id="429" r:id="rId20"/>
    <p:sldId id="380" r:id="rId21"/>
    <p:sldId id="418" r:id="rId22"/>
    <p:sldId id="417" r:id="rId23"/>
    <p:sldId id="435" r:id="rId24"/>
    <p:sldId id="436" r:id="rId25"/>
    <p:sldId id="437" r:id="rId26"/>
    <p:sldId id="338" r:id="rId27"/>
    <p:sldId id="419" r:id="rId28"/>
    <p:sldId id="420" r:id="rId29"/>
    <p:sldId id="438" r:id="rId30"/>
    <p:sldId id="439" r:id="rId31"/>
    <p:sldId id="440" r:id="rId32"/>
    <p:sldId id="421" r:id="rId33"/>
    <p:sldId id="422" r:id="rId34"/>
    <p:sldId id="423" r:id="rId35"/>
    <p:sldId id="444" r:id="rId36"/>
    <p:sldId id="445" r:id="rId37"/>
    <p:sldId id="448" r:id="rId38"/>
    <p:sldId id="424" r:id="rId39"/>
    <p:sldId id="425" r:id="rId40"/>
    <p:sldId id="427" r:id="rId41"/>
    <p:sldId id="428" r:id="rId42"/>
    <p:sldId id="441" r:id="rId43"/>
    <p:sldId id="442" r:id="rId44"/>
    <p:sldId id="443" r:id="rId45"/>
    <p:sldId id="411" r:id="rId46"/>
    <p:sldId id="451" r:id="rId47"/>
    <p:sldId id="453" r:id="rId48"/>
    <p:sldId id="450" r:id="rId49"/>
    <p:sldId id="306" r:id="rId50"/>
    <p:sldId id="410" r:id="rId51"/>
  </p:sldIdLst>
  <p:sldSz cx="12192000" cy="6858000"/>
  <p:notesSz cx="7010400" cy="12039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E4270F-C93E-1DC9-8982-9B0430D39379}" name="Chesney, Scott" initials="CS" userId="S::schesney@spokanecounty.org::42b40b85-a994-4a15-91fd-03fe0d41bafd" providerId="AD"/>
  <p188:author id="{51EECE13-0E7C-5553-B247-A6194BED41E5}" name="Pilgrim, Jessica" initials="PJ" userId="S::jpilgrim@spokanecounty.org::bbfc10e3-3172-411a-a679-cc66efaa0970" providerId="AD"/>
  <p188:author id="{7F1F8619-2CCD-8855-81F0-0288C5C2740A}" name="Brock, Robert W." initials="BW" userId="S::rwbrock@spokanecounty.org::abca879f-4c30-4b2e-bf9c-d9bb51b059db" providerId="AD"/>
  <p188:author id="{E9163138-C4E3-DF0F-473C-7DCEDB0D7666}" name="Chesney, Scott" initials="" userId="S::SCHESNEY@SpokaneCounty.org::42b40b85-a994-4a15-91fd-03fe0d41bafd" providerId="AD"/>
  <p188:author id="{91F3AD50-C4F2-5920-EADF-2195AC03EA37}" name="Pilgrim, Jessica" initials="PJ" userId="S::JPILGRIM@spokanecounty.org::bbfc10e3-3172-411a-a679-cc66efaa0970" providerId="AD"/>
  <p188:author id="{D6AF435D-ED28-A160-F2FF-2F2E851BC10D}" name="Thompson, Bongo" initials="TB" userId="S::bthompson@spokanecounty.org::96cafc70-fbf3-48d8-b213-27e466fd9262" providerId="AD"/>
  <p188:author id="{04A4A4E3-4817-87AF-4CA1-C0DF24D79049}" name="Chesney, Scott" initials="CS" userId="S::SCHESNEY@spokanecounty.org::42b40b85-a994-4a15-91fd-03fe0d41bafd" providerId="AD"/>
  <p188:author id="{3781BFE7-39EA-6DD1-36AD-293E08916487}" name="Neiman, Saegen M." initials="NM" userId="S::sneiman@spokanecounty.org::2eaaf404-b585-4c6e-b1e4-1840b28890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EB686-E02C-49F0-B80B-F2D534B6D005}" v="2" dt="2024-08-28T19:37:56.520"/>
    <p1510:client id="{D827F6F8-4F4D-44AB-927E-3261944DF0A9}" v="1706" dt="2024-08-28T20:39:06.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6044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1"/>
            <a:ext cx="3038475" cy="604447"/>
          </a:xfrm>
          <a:prstGeom prst="rect">
            <a:avLst/>
          </a:prstGeom>
        </p:spPr>
        <p:txBody>
          <a:bodyPr vert="horz" lIns="91440" tIns="45720" rIns="91440" bIns="45720" rtlCol="0"/>
          <a:lstStyle>
            <a:lvl1pPr algn="r">
              <a:defRPr sz="1200"/>
            </a:lvl1pPr>
          </a:lstStyle>
          <a:p>
            <a:fld id="{BE2373A0-0C76-41F8-92B2-1DF84B68AC56}" type="datetimeFigureOut">
              <a:rPr lang="en-US" smtClean="0"/>
              <a:t>8/28/2024</a:t>
            </a:fld>
            <a:endParaRPr lang="en-US"/>
          </a:p>
        </p:txBody>
      </p:sp>
      <p:sp>
        <p:nvSpPr>
          <p:cNvPr id="4" name="Slide Image Placeholder 3"/>
          <p:cNvSpPr>
            <a:spLocks noGrp="1" noRot="1" noChangeAspect="1"/>
          </p:cNvSpPr>
          <p:nvPr>
            <p:ph type="sldImg" idx="2"/>
          </p:nvPr>
        </p:nvSpPr>
        <p:spPr>
          <a:xfrm>
            <a:off x="-104775" y="1504950"/>
            <a:ext cx="7219950" cy="40624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5793647"/>
            <a:ext cx="5607050" cy="47410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435154"/>
            <a:ext cx="3038475" cy="6044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11435154"/>
            <a:ext cx="3038475" cy="604447"/>
          </a:xfrm>
          <a:prstGeom prst="rect">
            <a:avLst/>
          </a:prstGeom>
        </p:spPr>
        <p:txBody>
          <a:bodyPr vert="horz" lIns="91440" tIns="45720" rIns="91440" bIns="45720" rtlCol="0" anchor="b"/>
          <a:lstStyle>
            <a:lvl1pPr algn="r">
              <a:defRPr sz="1200"/>
            </a:lvl1pPr>
          </a:lstStyle>
          <a:p>
            <a:fld id="{CAE71733-CA3A-432E-AC4E-E88CC342D1F2}" type="slidenum">
              <a:rPr lang="en-US" smtClean="0"/>
              <a:t>‹#›</a:t>
            </a:fld>
            <a:endParaRPr lang="en-US"/>
          </a:p>
        </p:txBody>
      </p:sp>
    </p:spTree>
    <p:extLst>
      <p:ext uri="{BB962C8B-B14F-4D97-AF65-F5344CB8AC3E}">
        <p14:creationId xmlns:p14="http://schemas.microsoft.com/office/powerpoint/2010/main" val="211884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3</a:t>
            </a:fld>
            <a:endParaRPr lang="en-US"/>
          </a:p>
        </p:txBody>
      </p:sp>
    </p:spTree>
    <p:extLst>
      <p:ext uri="{BB962C8B-B14F-4D97-AF65-F5344CB8AC3E}">
        <p14:creationId xmlns:p14="http://schemas.microsoft.com/office/powerpoint/2010/main" val="2867219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28</a:t>
            </a:fld>
            <a:endParaRPr lang="en-US"/>
          </a:p>
        </p:txBody>
      </p:sp>
    </p:spTree>
    <p:extLst>
      <p:ext uri="{BB962C8B-B14F-4D97-AF65-F5344CB8AC3E}">
        <p14:creationId xmlns:p14="http://schemas.microsoft.com/office/powerpoint/2010/main" val="339557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proposed amendment likely will satisfy </a:t>
            </a:r>
            <a:r>
              <a:rPr lang="en-US" sz="1200" b="1">
                <a:effectLst/>
                <a:latin typeface="Bookman Old Style" panose="02050604050505020204" pitchFamily="18" charset="0"/>
                <a:ea typeface="Calibri" panose="020F0502020204030204" pitchFamily="34" charset="0"/>
                <a:cs typeface="Arial" panose="020B0604020202020204" pitchFamily="34" charset="0"/>
              </a:rPr>
              <a:t>SCC 14.402.040 (1) </a:t>
            </a:r>
            <a:r>
              <a:rPr lang="en-US" sz="12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 </a:t>
            </a:r>
            <a:r>
              <a:rPr lang="en-US" sz="1200" b="1">
                <a:effectLst/>
                <a:latin typeface="Bookman Old Style" panose="02050604050505020204" pitchFamily="18" charset="0"/>
                <a:ea typeface="Calibri" panose="020F0502020204030204" pitchFamily="34" charset="0"/>
                <a:cs typeface="Arial" panose="020B0604020202020204" pitchFamily="34" charset="0"/>
              </a:rPr>
              <a:t>and (2) </a:t>
            </a:r>
            <a:r>
              <a:rPr lang="en-US" sz="12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t>
            </a:r>
            <a:endParaRPr lang="en-US"/>
          </a:p>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30</a:t>
            </a:fld>
            <a:endParaRPr lang="en-US"/>
          </a:p>
        </p:txBody>
      </p:sp>
    </p:spTree>
    <p:extLst>
      <p:ext uri="{BB962C8B-B14F-4D97-AF65-F5344CB8AC3E}">
        <p14:creationId xmlns:p14="http://schemas.microsoft.com/office/powerpoint/2010/main" val="68729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34</a:t>
            </a:fld>
            <a:endParaRPr lang="en-US"/>
          </a:p>
        </p:txBody>
      </p:sp>
    </p:spTree>
    <p:extLst>
      <p:ext uri="{BB962C8B-B14F-4D97-AF65-F5344CB8AC3E}">
        <p14:creationId xmlns:p14="http://schemas.microsoft.com/office/powerpoint/2010/main" val="371764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proposed amendment likely will satisfy </a:t>
            </a:r>
            <a:r>
              <a:rPr lang="en-US" sz="1200" b="1">
                <a:effectLst/>
                <a:latin typeface="Bookman Old Style" panose="02050604050505020204" pitchFamily="18" charset="0"/>
                <a:ea typeface="Calibri" panose="020F0502020204030204" pitchFamily="34" charset="0"/>
                <a:cs typeface="Arial" panose="020B0604020202020204" pitchFamily="34" charset="0"/>
              </a:rPr>
              <a:t>SCC 14.402.040 (1) </a:t>
            </a:r>
            <a:r>
              <a:rPr lang="en-US" sz="12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 </a:t>
            </a:r>
            <a:r>
              <a:rPr lang="en-US" sz="1200" b="1">
                <a:effectLst/>
                <a:latin typeface="Bookman Old Style" panose="02050604050505020204" pitchFamily="18" charset="0"/>
                <a:ea typeface="Calibri" panose="020F0502020204030204" pitchFamily="34" charset="0"/>
                <a:cs typeface="Arial" panose="020B0604020202020204" pitchFamily="34" charset="0"/>
              </a:rPr>
              <a:t>and (2) </a:t>
            </a:r>
            <a:r>
              <a:rPr lang="en-US" sz="12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t>
            </a:r>
            <a:endParaRPr lang="en-US"/>
          </a:p>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37</a:t>
            </a:fld>
            <a:endParaRPr lang="en-US"/>
          </a:p>
        </p:txBody>
      </p:sp>
    </p:spTree>
    <p:extLst>
      <p:ext uri="{BB962C8B-B14F-4D97-AF65-F5344CB8AC3E}">
        <p14:creationId xmlns:p14="http://schemas.microsoft.com/office/powerpoint/2010/main" val="26742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41</a:t>
            </a:fld>
            <a:endParaRPr lang="en-US"/>
          </a:p>
        </p:txBody>
      </p:sp>
    </p:spTree>
    <p:extLst>
      <p:ext uri="{BB962C8B-B14F-4D97-AF65-F5344CB8AC3E}">
        <p14:creationId xmlns:p14="http://schemas.microsoft.com/office/powerpoint/2010/main" val="125582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5</a:t>
            </a:fld>
            <a:endParaRPr lang="en-US"/>
          </a:p>
        </p:txBody>
      </p:sp>
    </p:spTree>
    <p:extLst>
      <p:ext uri="{BB962C8B-B14F-4D97-AF65-F5344CB8AC3E}">
        <p14:creationId xmlns:p14="http://schemas.microsoft.com/office/powerpoint/2010/main" val="310862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proposed amendment likely will satisfy </a:t>
            </a:r>
            <a:r>
              <a:rPr lang="en-US" sz="1800" b="1">
                <a:effectLst/>
                <a:latin typeface="Bookman Old Style" panose="02050604050505020204" pitchFamily="18" charset="0"/>
                <a:ea typeface="Calibri" panose="020F0502020204030204" pitchFamily="34" charset="0"/>
                <a:cs typeface="Arial" panose="020B0604020202020204" pitchFamily="34" charset="0"/>
              </a:rPr>
              <a:t>SCC 14.402.040 (1) </a:t>
            </a:r>
            <a:r>
              <a:rPr lang="en-US" sz="18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 </a:t>
            </a:r>
            <a:r>
              <a:rPr lang="en-US" sz="1800" b="1">
                <a:effectLst/>
                <a:latin typeface="Bookman Old Style" panose="02050604050505020204" pitchFamily="18" charset="0"/>
                <a:ea typeface="Calibri" panose="020F0502020204030204" pitchFamily="34" charset="0"/>
                <a:cs typeface="Arial" panose="020B0604020202020204" pitchFamily="34" charset="0"/>
              </a:rPr>
              <a:t>and (2) </a:t>
            </a:r>
            <a:r>
              <a:rPr lang="en-US" sz="18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t>
            </a:r>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7</a:t>
            </a:fld>
            <a:endParaRPr lang="en-US"/>
          </a:p>
        </p:txBody>
      </p:sp>
    </p:spTree>
    <p:extLst>
      <p:ext uri="{BB962C8B-B14F-4D97-AF65-F5344CB8AC3E}">
        <p14:creationId xmlns:p14="http://schemas.microsoft.com/office/powerpoint/2010/main" val="59591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10</a:t>
            </a:fld>
            <a:endParaRPr lang="en-US"/>
          </a:p>
        </p:txBody>
      </p:sp>
    </p:spTree>
    <p:extLst>
      <p:ext uri="{BB962C8B-B14F-4D97-AF65-F5344CB8AC3E}">
        <p14:creationId xmlns:p14="http://schemas.microsoft.com/office/powerpoint/2010/main" val="337479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proposed amendment likely will satisfy </a:t>
            </a:r>
            <a:r>
              <a:rPr lang="en-US" sz="1200" b="1">
                <a:effectLst/>
                <a:latin typeface="Bookman Old Style" panose="02050604050505020204" pitchFamily="18" charset="0"/>
                <a:ea typeface="Calibri" panose="020F0502020204030204" pitchFamily="34" charset="0"/>
                <a:cs typeface="Arial" panose="020B0604020202020204" pitchFamily="34" charset="0"/>
              </a:rPr>
              <a:t>SCC 14.402.040 (1) </a:t>
            </a:r>
            <a:r>
              <a:rPr lang="en-US" sz="12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 </a:t>
            </a:r>
            <a:r>
              <a:rPr lang="en-US" sz="1200" b="1">
                <a:effectLst/>
                <a:latin typeface="Bookman Old Style" panose="02050604050505020204" pitchFamily="18" charset="0"/>
                <a:ea typeface="Calibri" panose="020F0502020204030204" pitchFamily="34" charset="0"/>
                <a:cs typeface="Arial" panose="020B0604020202020204" pitchFamily="34" charset="0"/>
              </a:rPr>
              <a:t>and (2) </a:t>
            </a:r>
            <a:r>
              <a:rPr lang="en-US" sz="12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t>
            </a:r>
            <a:endParaRPr lang="en-US"/>
          </a:p>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12</a:t>
            </a:fld>
            <a:endParaRPr lang="en-US"/>
          </a:p>
        </p:txBody>
      </p:sp>
    </p:spTree>
    <p:extLst>
      <p:ext uri="{BB962C8B-B14F-4D97-AF65-F5344CB8AC3E}">
        <p14:creationId xmlns:p14="http://schemas.microsoft.com/office/powerpoint/2010/main" val="385921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16</a:t>
            </a:fld>
            <a:endParaRPr lang="en-US"/>
          </a:p>
        </p:txBody>
      </p:sp>
    </p:spTree>
    <p:extLst>
      <p:ext uri="{BB962C8B-B14F-4D97-AF65-F5344CB8AC3E}">
        <p14:creationId xmlns:p14="http://schemas.microsoft.com/office/powerpoint/2010/main" val="213175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proposed amendment likely will satisfy </a:t>
            </a:r>
            <a:r>
              <a:rPr lang="en-US" sz="1200" b="1">
                <a:effectLst/>
                <a:latin typeface="Bookman Old Style" panose="02050604050505020204" pitchFamily="18" charset="0"/>
                <a:ea typeface="Calibri" panose="020F0502020204030204" pitchFamily="34" charset="0"/>
                <a:cs typeface="Arial" panose="020B0604020202020204" pitchFamily="34" charset="0"/>
              </a:rPr>
              <a:t>SCC 14.402.040 (1) </a:t>
            </a:r>
            <a:r>
              <a:rPr lang="en-US" sz="12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 </a:t>
            </a:r>
            <a:r>
              <a:rPr lang="en-US" sz="1200" b="1">
                <a:effectLst/>
                <a:latin typeface="Bookman Old Style" panose="02050604050505020204" pitchFamily="18" charset="0"/>
                <a:ea typeface="Calibri" panose="020F0502020204030204" pitchFamily="34" charset="0"/>
                <a:cs typeface="Arial" panose="020B0604020202020204" pitchFamily="34" charset="0"/>
              </a:rPr>
              <a:t>and (2) </a:t>
            </a:r>
            <a:r>
              <a:rPr lang="en-US" sz="12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t>
            </a:r>
            <a:endParaRPr lang="en-US"/>
          </a:p>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18</a:t>
            </a:fld>
            <a:endParaRPr lang="en-US"/>
          </a:p>
        </p:txBody>
      </p:sp>
    </p:spTree>
    <p:extLst>
      <p:ext uri="{BB962C8B-B14F-4D97-AF65-F5344CB8AC3E}">
        <p14:creationId xmlns:p14="http://schemas.microsoft.com/office/powerpoint/2010/main" val="3121170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22</a:t>
            </a:fld>
            <a:endParaRPr lang="en-US"/>
          </a:p>
        </p:txBody>
      </p:sp>
    </p:spTree>
    <p:extLst>
      <p:ext uri="{BB962C8B-B14F-4D97-AF65-F5344CB8AC3E}">
        <p14:creationId xmlns:p14="http://schemas.microsoft.com/office/powerpoint/2010/main" val="202751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proposed amendment likely will satisfy </a:t>
            </a:r>
            <a:r>
              <a:rPr lang="en-US" sz="1200" b="1">
                <a:effectLst/>
                <a:latin typeface="Bookman Old Style" panose="02050604050505020204" pitchFamily="18" charset="0"/>
                <a:ea typeface="Calibri" panose="020F0502020204030204" pitchFamily="34" charset="0"/>
                <a:cs typeface="Arial" panose="020B0604020202020204" pitchFamily="34" charset="0"/>
              </a:rPr>
              <a:t>SCC 14.402.040 (2) </a:t>
            </a:r>
            <a:r>
              <a:rPr lang="en-US" sz="1200">
                <a:effectLst/>
                <a:latin typeface="Bookman Old Style" panose="02050604050505020204" pitchFamily="18" charset="0"/>
                <a:ea typeface="Calibri" panose="020F0502020204030204" pitchFamily="34" charset="0"/>
                <a:cs typeface="Arial" panose="020B0604020202020204" pitchFamily="34" charset="0"/>
              </a:rPr>
              <a:t>change in economic, technological, or land use conditions has occurred to warrant modification; and </a:t>
            </a:r>
            <a:r>
              <a:rPr lang="en-US" sz="1200" b="1">
                <a:effectLst/>
                <a:latin typeface="Bookman Old Style" panose="02050604050505020204" pitchFamily="18" charset="0"/>
                <a:ea typeface="Calibri" panose="020F0502020204030204" pitchFamily="34" charset="0"/>
                <a:cs typeface="Arial" panose="020B0604020202020204" pitchFamily="34" charset="0"/>
              </a:rPr>
              <a:t>(1) </a:t>
            </a:r>
            <a:r>
              <a:rPr lang="en-US" sz="1200">
                <a:effectLst/>
                <a:latin typeface="Bookman Old Style" panose="02050604050505020204" pitchFamily="18" charset="0"/>
                <a:ea typeface="Calibri" panose="020F0502020204030204" pitchFamily="34" charset="0"/>
                <a:cs typeface="Arial" panose="020B0604020202020204" pitchFamily="34" charset="0"/>
              </a:rPr>
              <a:t>consistent with or implements the Comprehensive Plan and is not detrimental to the public welfare.</a:t>
            </a:r>
            <a:endParaRPr lang="en-US"/>
          </a:p>
          <a:p>
            <a:endParaRPr lang="en-US"/>
          </a:p>
        </p:txBody>
      </p:sp>
      <p:sp>
        <p:nvSpPr>
          <p:cNvPr id="4" name="Slide Number Placeholder 3"/>
          <p:cNvSpPr>
            <a:spLocks noGrp="1"/>
          </p:cNvSpPr>
          <p:nvPr>
            <p:ph type="sldNum" sz="quarter" idx="5"/>
          </p:nvPr>
        </p:nvSpPr>
        <p:spPr/>
        <p:txBody>
          <a:bodyPr/>
          <a:lstStyle/>
          <a:p>
            <a:fld id="{CAE71733-CA3A-432E-AC4E-E88CC342D1F2}" type="slidenum">
              <a:rPr lang="en-US" smtClean="0"/>
              <a:t>24</a:t>
            </a:fld>
            <a:endParaRPr lang="en-US"/>
          </a:p>
        </p:txBody>
      </p:sp>
    </p:spTree>
    <p:extLst>
      <p:ext uri="{BB962C8B-B14F-4D97-AF65-F5344CB8AC3E}">
        <p14:creationId xmlns:p14="http://schemas.microsoft.com/office/powerpoint/2010/main" val="113248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870ECFA-5656-413D-BFF9-EBFCF2062C8C}" type="datetime1">
              <a:rPr lang="en-US" smtClean="0"/>
              <a:t>8/28/2024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1E37307E-CBEF-4635-9EFF-FCB44CA54A3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9601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3BB86-FDA7-4C5F-ABA7-F92B46FBE015}"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745309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D3EAA-DE43-4E4B-BDC4-2BEE05E7C77C}"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37845850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F7323-9750-4C7B-B1CC-E562C1C8F9B4}"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40496245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4000" b="0">
                <a:latin typeface="Bookman Old Style" panose="02050604050505020204" pitchFamily="18" charset="0"/>
              </a:defRPr>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400">
                <a:solidFill>
                  <a:schemeClr val="tx1">
                    <a:lumMod val="65000"/>
                    <a:lumOff val="35000"/>
                  </a:schemeClr>
                </a:solidFill>
                <a:latin typeface="Bookman Old Style" panose="0205060405050502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7BF7B2-3162-4E7C-B33C-FAAB5719213C}" type="datetime1">
              <a:rPr lang="en-US" smtClean="0"/>
              <a:t>8/28/2024</a:t>
            </a:fld>
            <a:endParaRPr lang="en-US"/>
          </a:p>
        </p:txBody>
      </p:sp>
      <p:sp>
        <p:nvSpPr>
          <p:cNvPr id="5" name="Footer Placeholder 4"/>
          <p:cNvSpPr>
            <a:spLocks noGrp="1"/>
          </p:cNvSpPr>
          <p:nvPr>
            <p:ph type="ftr" sz="quarter" idx="11"/>
          </p:nvPr>
        </p:nvSpPr>
        <p:spPr/>
        <p:txBody>
          <a:bodyPr/>
          <a:lstStyle>
            <a:lvl1pPr>
              <a:defRPr>
                <a:latin typeface="News Gothic MT"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p>
            <a:fld id="{1E37307E-CBEF-4635-9EFF-FCB44CA54A3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53441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76472E-009D-4203-B64E-6B4E9F0972BB}"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41632967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4AF7F-D1B5-4B1D-A8F2-D4263DD540B7}" type="datetime1">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10298531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74DB1-773C-4133-B17A-E08D5428891C}" type="datetime1">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9106034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0A1ED-9A3C-464A-A1A7-F1049E0CD4EC}" type="datetime1">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25522933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9E22CB-DC9A-4889-8E6A-CFF474A0FFEB}"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6214988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59C402-1C85-45A4-9E81-39EDB79DD1D4}"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7307E-CBEF-4635-9EFF-FCB44CA54A37}" type="slidenum">
              <a:rPr lang="en-US" smtClean="0"/>
              <a:t>‹#›</a:t>
            </a:fld>
            <a:endParaRPr lang="en-US"/>
          </a:p>
        </p:txBody>
      </p:sp>
    </p:spTree>
    <p:extLst>
      <p:ext uri="{BB962C8B-B14F-4D97-AF65-F5344CB8AC3E}">
        <p14:creationId xmlns:p14="http://schemas.microsoft.com/office/powerpoint/2010/main" val="830997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90429DB-29AF-47A3-A4ED-9684C19E8B57}" type="datetime1">
              <a:rPr lang="en-US" smtClean="0"/>
              <a:t>8/28/2024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1E37307E-CBEF-4635-9EFF-FCB44CA54A37}" type="slidenum">
              <a:rPr lang="en-US" smtClean="0"/>
              <a:t>‹#›</a:t>
            </a:fld>
            <a:endParaRPr lang="en-US"/>
          </a:p>
        </p:txBody>
      </p:sp>
    </p:spTree>
    <p:extLst>
      <p:ext uri="{BB962C8B-B14F-4D97-AF65-F5344CB8AC3E}">
        <p14:creationId xmlns:p14="http://schemas.microsoft.com/office/powerpoint/2010/main" val="32296328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fade/>
  </p:transition>
  <p:hf hdr="0" ftr="0" dt="0"/>
  <p:txStyles>
    <p:titleStyle>
      <a:lvl1pPr algn="l" defTabSz="914400" rtl="0" eaLnBrk="1" latinLnBrk="0" hangingPunct="1">
        <a:lnSpc>
          <a:spcPct val="90000"/>
        </a:lnSpc>
        <a:spcBef>
          <a:spcPct val="0"/>
        </a:spcBef>
        <a:buNone/>
        <a:defRPr sz="4400" kern="1200" spc="-50" baseline="0">
          <a:solidFill>
            <a:schemeClr val="tx1"/>
          </a:solidFill>
          <a:latin typeface="Bookman Old Style" panose="02050604050505020204" pitchFamily="18" charset="0"/>
          <a:ea typeface="+mj-ea"/>
          <a:cs typeface="+mj-cs"/>
        </a:defRPr>
      </a:lvl1pPr>
    </p:titleStyle>
    <p:body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package" Target="../embeddings/Microsoft_Word_Document.docx"/></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B6BC6A0D-8979-47FF-B606-70528EF8E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10;&#10;Description automatically generated">
            <a:extLst>
              <a:ext uri="{FF2B5EF4-FFF2-40B4-BE49-F238E27FC236}">
                <a16:creationId xmlns:a16="http://schemas.microsoft.com/office/drawing/2014/main" id="{4351CE93-9D96-46B7-ACC4-29C10B3DF3F2}"/>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457200" y="-35934"/>
            <a:ext cx="7621064" cy="6220693"/>
          </a:xfrm>
          <a:prstGeom prst="rect">
            <a:avLst/>
          </a:prstGeom>
        </p:spPr>
      </p:pic>
      <p:sp>
        <p:nvSpPr>
          <p:cNvPr id="2" name="Title 1">
            <a:extLst>
              <a:ext uri="{FF2B5EF4-FFF2-40B4-BE49-F238E27FC236}">
                <a16:creationId xmlns:a16="http://schemas.microsoft.com/office/drawing/2014/main" id="{B287566B-CA63-4E14-ADE4-458515EA3377}"/>
              </a:ext>
            </a:extLst>
          </p:cNvPr>
          <p:cNvSpPr>
            <a:spLocks noGrp="1"/>
          </p:cNvSpPr>
          <p:nvPr>
            <p:ph type="ctrTitle"/>
          </p:nvPr>
        </p:nvSpPr>
        <p:spPr>
          <a:xfrm>
            <a:off x="3938937" y="673861"/>
            <a:ext cx="7832649" cy="1371600"/>
          </a:xfrm>
        </p:spPr>
        <p:txBody>
          <a:bodyPr>
            <a:normAutofit fontScale="90000"/>
          </a:bodyPr>
          <a:lstStyle/>
          <a:p>
            <a:pPr algn="r"/>
            <a:r>
              <a:rPr lang="en-US" sz="4000">
                <a:latin typeface="Bookman Old Style"/>
              </a:rPr>
              <a:t>Comprehensive Plan Amendments</a:t>
            </a:r>
            <a:br>
              <a:rPr lang="en-US"/>
            </a:br>
            <a:r>
              <a:rPr lang="en-US" sz="2800">
                <a:latin typeface="Bookman Old Style"/>
              </a:rPr>
              <a:t>2024 Annual Review Cycle</a:t>
            </a:r>
            <a:endParaRPr lang="en-US">
              <a:latin typeface="Bookman Old Style"/>
            </a:endParaRPr>
          </a:p>
        </p:txBody>
      </p:sp>
      <p:sp>
        <p:nvSpPr>
          <p:cNvPr id="3" name="Subtitle 2">
            <a:extLst>
              <a:ext uri="{FF2B5EF4-FFF2-40B4-BE49-F238E27FC236}">
                <a16:creationId xmlns:a16="http://schemas.microsoft.com/office/drawing/2014/main" id="{B844C2F8-0085-4399-A8F6-D6285124E19E}"/>
              </a:ext>
            </a:extLst>
          </p:cNvPr>
          <p:cNvSpPr>
            <a:spLocks noGrp="1"/>
          </p:cNvSpPr>
          <p:nvPr>
            <p:ph type="subTitle" idx="1"/>
          </p:nvPr>
        </p:nvSpPr>
        <p:spPr>
          <a:xfrm>
            <a:off x="2349056" y="6110421"/>
            <a:ext cx="9317736" cy="673241"/>
          </a:xfrm>
        </p:spPr>
        <p:txBody>
          <a:bodyPr>
            <a:normAutofit/>
          </a:bodyPr>
          <a:lstStyle/>
          <a:p>
            <a:pPr algn="r"/>
            <a:r>
              <a:rPr lang="en-US">
                <a:solidFill>
                  <a:schemeClr val="tx2"/>
                </a:solidFill>
              </a:rPr>
              <a:t>Spokane County Building &amp; Planning</a:t>
            </a:r>
          </a:p>
        </p:txBody>
      </p:sp>
      <p:sp>
        <p:nvSpPr>
          <p:cNvPr id="6" name="Rectangle 9">
            <a:extLst>
              <a:ext uri="{FF2B5EF4-FFF2-40B4-BE49-F238E27FC236}">
                <a16:creationId xmlns:a16="http://schemas.microsoft.com/office/drawing/2014/main" id="{3B92CCBF-1641-4D35-9B74-6E498173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6969770"/>
      </p:ext>
    </p:extLst>
  </p:cSld>
  <p:clrMapOvr>
    <a:overrideClrMapping bg1="lt1" tx1="dk1" bg2="lt2" tx2="dk2" accent1="accent1" accent2="accent2" accent3="accent3" accent4="accent4" accent5="accent5" accent6="accent6" hlink="hlink" folHlink="folHlink"/>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969770"/>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SEPA</a:t>
            </a:r>
          </a:p>
          <a:p>
            <a:r>
              <a:rPr lang="en-US" sz="2000">
                <a:latin typeface="Bookman Old Style"/>
                <a:cs typeface="Arial"/>
              </a:rPr>
              <a:t>An MDNS was issued for this project to address concerns stated by the Spokane Tribe, the Department of Archaeology and Historic Preservation, and the Whitworth Water District.</a:t>
            </a:r>
            <a:endParaRPr lang="en-US" sz="2200" b="1">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10</a:t>
            </a:fld>
            <a:endParaRPr lang="en-US" sz="1200">
              <a:solidFill>
                <a:schemeClr val="bg1"/>
              </a:solidFill>
            </a:endParaRPr>
          </a:p>
        </p:txBody>
      </p:sp>
      <p:sp>
        <p:nvSpPr>
          <p:cNvPr id="3" name="TextBox 2">
            <a:extLst>
              <a:ext uri="{FF2B5EF4-FFF2-40B4-BE49-F238E27FC236}">
                <a16:creationId xmlns:a16="http://schemas.microsoft.com/office/drawing/2014/main" id="{7215AD04-D431-DF9B-D11B-ADACF12AAD52}"/>
              </a:ext>
            </a:extLst>
          </p:cNvPr>
          <p:cNvSpPr txBox="1"/>
          <p:nvPr/>
        </p:nvSpPr>
        <p:spPr>
          <a:xfrm>
            <a:off x="5483858" y="1407884"/>
            <a:ext cx="5164710" cy="3200876"/>
          </a:xfrm>
          <a:prstGeom prst="rect">
            <a:avLst/>
          </a:prstGeom>
          <a:noFill/>
        </p:spPr>
        <p:txBody>
          <a:bodyPr wrap="square" lIns="91440" tIns="45720" rIns="91440" bIns="45720" anchor="t">
            <a:spAutoFit/>
          </a:bodyPr>
          <a:lstStyle/>
          <a:p>
            <a:r>
              <a:rPr lang="en-US" sz="2200" b="1">
                <a:latin typeface="Bookman Old Style"/>
              </a:rPr>
              <a:t>MDNS Conditions</a:t>
            </a:r>
            <a:endParaRPr lang="en-US" sz="2200" b="1">
              <a:latin typeface="Bookman Old Style" panose="02050604050505020204" pitchFamily="18" charset="0"/>
            </a:endParaRPr>
          </a:p>
          <a:p>
            <a:pPr marL="457200" indent="-457200">
              <a:buAutoNum type="arabicPeriod"/>
            </a:pPr>
            <a:r>
              <a:rPr lang="en-US" sz="2000">
                <a:latin typeface="Bookman Old Style"/>
                <a:cs typeface="Arial"/>
              </a:rPr>
              <a:t>Project must include an involuntary discovery plan</a:t>
            </a:r>
          </a:p>
          <a:p>
            <a:pPr marL="457200" indent="-457200">
              <a:buAutoNum type="arabicPeriod"/>
            </a:pPr>
            <a:r>
              <a:rPr lang="en-US" sz="2000">
                <a:latin typeface="Bookman Old Style"/>
                <a:cs typeface="Arial"/>
              </a:rPr>
              <a:t>Property must be evaluated for inclusion in the National Registry of Historic Places. </a:t>
            </a:r>
          </a:p>
          <a:p>
            <a:pPr marL="457200" indent="-457200">
              <a:buAutoNum type="arabicPeriod"/>
            </a:pPr>
            <a:r>
              <a:rPr lang="en-US" sz="2000">
                <a:latin typeface="Bookman Old Style"/>
                <a:cs typeface="Arial"/>
              </a:rPr>
              <a:t>The property owner must analyze the need for an improved water main and pay for the improvement, if deemed necessary</a:t>
            </a:r>
            <a:endParaRPr lang="en-US" sz="2000">
              <a:latin typeface="Bookman Old Style" panose="02050604050505020204" pitchFamily="18" charset="0"/>
              <a:cs typeface="Arial"/>
            </a:endParaRPr>
          </a:p>
        </p:txBody>
      </p:sp>
    </p:spTree>
    <p:extLst>
      <p:ext uri="{BB962C8B-B14F-4D97-AF65-F5344CB8AC3E}">
        <p14:creationId xmlns:p14="http://schemas.microsoft.com/office/powerpoint/2010/main" val="19223317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5" name="Slide Number Placeholder 4">
            <a:extLst>
              <a:ext uri="{FF2B5EF4-FFF2-40B4-BE49-F238E27FC236}">
                <a16:creationId xmlns:a16="http://schemas.microsoft.com/office/drawing/2014/main" id="{E5A08938-A9F7-0C74-C492-21EC0E0FC66C}"/>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11</a:t>
            </a:fld>
            <a:endParaRPr lang="en-US" sz="1200">
              <a:solidFill>
                <a:schemeClr val="bg1"/>
              </a:solidFill>
            </a:endParaRPr>
          </a:p>
        </p:txBody>
      </p:sp>
      <p:pic>
        <p:nvPicPr>
          <p:cNvPr id="4" name="Picture 3" descr="Map&#10;&#10;Description automatically generated">
            <a:extLst>
              <a:ext uri="{FF2B5EF4-FFF2-40B4-BE49-F238E27FC236}">
                <a16:creationId xmlns:a16="http://schemas.microsoft.com/office/drawing/2014/main" id="{305B832F-023C-D775-F36A-0DBE17275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45" y="680085"/>
            <a:ext cx="7995285" cy="6177915"/>
          </a:xfrm>
          <a:prstGeom prst="rect">
            <a:avLst/>
          </a:prstGeom>
        </p:spPr>
      </p:pic>
    </p:spTree>
    <p:extLst>
      <p:ext uri="{BB962C8B-B14F-4D97-AF65-F5344CB8AC3E}">
        <p14:creationId xmlns:p14="http://schemas.microsoft.com/office/powerpoint/2010/main" val="6740315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A5054-F612-9483-BA7C-3829DA065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6F0A0-C596-99F4-10C6-FFB09AFC9ACE}"/>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B2BD3E6-07B2-744C-2A2E-9034E5248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80E22D62-CEEA-21D8-7C8B-05C5CCED56E9}"/>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1A708C96-9AA1-0E38-CA75-F281173414A7}"/>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LDR → HDR</a:t>
            </a:r>
          </a:p>
          <a:p>
            <a:pPr lvl="1"/>
            <a:r>
              <a:rPr lang="en-US" sz="2200">
                <a:latin typeface="Bookman Old Style"/>
              </a:rPr>
              <a:t>2.97 acres</a:t>
            </a:r>
          </a:p>
          <a:p>
            <a:pPr lvl="1"/>
            <a:r>
              <a:rPr lang="en-US" sz="2200">
                <a:latin typeface="Bookman Old Style"/>
              </a:rPr>
              <a:t>North Metro UGA</a:t>
            </a:r>
          </a:p>
          <a:p>
            <a:pPr lvl="1"/>
            <a:r>
              <a:rPr lang="en-US" sz="2200">
                <a:latin typeface="Bookman Old Style"/>
              </a:rPr>
              <a:t>Access: Farwell/ Hastings</a:t>
            </a:r>
          </a:p>
          <a:p>
            <a:pPr lvl="1"/>
            <a:r>
              <a:rPr lang="en-US" sz="2200">
                <a:latin typeface="Bookman Old Style"/>
              </a:rPr>
              <a:t>Water District 9</a:t>
            </a:r>
          </a:p>
          <a:p>
            <a:pPr lvl="1"/>
            <a:r>
              <a:rPr lang="en-US" sz="2200">
                <a:latin typeface="Bookman Old Style"/>
              </a:rPr>
              <a:t>Spokane County Sewer</a:t>
            </a:r>
          </a:p>
          <a:p>
            <a:pPr lvl="1"/>
            <a:r>
              <a:rPr lang="en-US" sz="2200">
                <a:latin typeface="Bookman Old Style"/>
              </a:rPr>
              <a:t>Mead Schools</a:t>
            </a:r>
          </a:p>
          <a:p>
            <a:pPr lvl="1"/>
            <a:r>
              <a:rPr lang="en-US" sz="2200">
                <a:latin typeface="Bookman Old Style"/>
              </a:rPr>
              <a:t>Fire District 9</a:t>
            </a:r>
          </a:p>
        </p:txBody>
      </p:sp>
      <p:sp>
        <p:nvSpPr>
          <p:cNvPr id="14" name="TextBox 13">
            <a:extLst>
              <a:ext uri="{FF2B5EF4-FFF2-40B4-BE49-F238E27FC236}">
                <a16:creationId xmlns:a16="http://schemas.microsoft.com/office/drawing/2014/main" id="{419F49F1-BE4D-F472-3D2D-EF0419E91674}"/>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pic>
        <p:nvPicPr>
          <p:cNvPr id="3" name="Picture 2" descr="Map&#10;&#10;Description automatically generated">
            <a:extLst>
              <a:ext uri="{FF2B5EF4-FFF2-40B4-BE49-F238E27FC236}">
                <a16:creationId xmlns:a16="http://schemas.microsoft.com/office/drawing/2014/main" id="{CD1BD07D-4419-5BD5-265E-F3279C0BA732}"/>
              </a:ext>
            </a:extLst>
          </p:cNvPr>
          <p:cNvPicPr>
            <a:picLocks noChangeAspect="1"/>
          </p:cNvPicPr>
          <p:nvPr/>
        </p:nvPicPr>
        <p:blipFill rotWithShape="1">
          <a:blip r:embed="rId4">
            <a:extLst>
              <a:ext uri="{28A0092B-C50C-407E-A947-70E740481C1C}">
                <a14:useLocalDpi xmlns:a14="http://schemas.microsoft.com/office/drawing/2010/main" val="0"/>
              </a:ext>
            </a:extLst>
          </a:blip>
          <a:srcRect l="2605" t="5364" r="10005" b="20480"/>
          <a:stretch/>
        </p:blipFill>
        <p:spPr bwMode="auto">
          <a:xfrm>
            <a:off x="321690" y="2143517"/>
            <a:ext cx="4672330" cy="3703320"/>
          </a:xfrm>
          <a:prstGeom prst="rect">
            <a:avLst/>
          </a:prstGeom>
          <a:ln w="9525">
            <a:solidFill>
              <a:schemeClr val="tx1"/>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D97A457C-7F55-38AC-F097-58CA1EE53803}"/>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12</a:t>
            </a:fld>
            <a:endParaRPr lang="en-US" sz="1200">
              <a:solidFill>
                <a:schemeClr val="bg1"/>
              </a:solidFill>
            </a:endParaRPr>
          </a:p>
        </p:txBody>
      </p:sp>
    </p:spTree>
    <p:extLst>
      <p:ext uri="{BB962C8B-B14F-4D97-AF65-F5344CB8AC3E}">
        <p14:creationId xmlns:p14="http://schemas.microsoft.com/office/powerpoint/2010/main" val="21945684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840045FC-8F63-7FC6-7A27-626E568F08E4}"/>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Population Impacts</a:t>
            </a:r>
            <a:endParaRPr lang="en-US" sz="2200" b="1"/>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5693866"/>
          </a:xfrm>
          <a:prstGeom prst="rect">
            <a:avLst/>
          </a:prstGeom>
          <a:noFill/>
        </p:spPr>
        <p:txBody>
          <a:bodyPr wrap="square">
            <a:spAutoFit/>
          </a:bodyPr>
          <a:lstStyle/>
          <a:p>
            <a:r>
              <a:rPr lang="en-US" sz="2200" b="1">
                <a:latin typeface="Bookman Old Style" panose="02050604050505020204" pitchFamily="18" charset="0"/>
              </a:rPr>
              <a:t>Site Description</a:t>
            </a:r>
          </a:p>
          <a:p>
            <a:r>
              <a:rPr lang="en-US" sz="2000">
                <a:latin typeface="Bookman Old Style" panose="02050604050505020204" pitchFamily="18" charset="0"/>
                <a:ea typeface="Calibri" panose="020F0502020204030204" pitchFamily="34" charset="0"/>
                <a:cs typeface="Arial" panose="020B0604020202020204" pitchFamily="34" charset="0"/>
              </a:rPr>
              <a:t>L</a:t>
            </a:r>
            <a:r>
              <a:rPr lang="en-US" sz="2000">
                <a:effectLst/>
                <a:latin typeface="Bookman Old Style" panose="02050604050505020204" pitchFamily="18" charset="0"/>
                <a:ea typeface="Calibri" panose="020F0502020204030204" pitchFamily="34" charset="0"/>
                <a:cs typeface="Arial" panose="020B0604020202020204" pitchFamily="34" charset="0"/>
              </a:rPr>
              <a:t>ocated along East Hasting Road and East Farwell Road in the Fairwood area. Access to the subject property is from East Hasting and East Farwell Roads, both public urban principal arterials. The current surrounding comprehensive planning and zoning designations include two lots directly across East Farwell Road designated HDR totaling 6.41 acres and to the east adjoining the subject property, a 4.18-acre parcel zoned HDR. Surrounding uses across East Farwell Road of the subject property include a church, preschool, Northwood Middle School, and the Farwell Elementary School. </a:t>
            </a:r>
          </a:p>
          <a:p>
            <a:r>
              <a:rPr lang="en-US" sz="2200" b="1">
                <a:latin typeface="Bookman Old Style" panose="02050604050505020204" pitchFamily="18" charset="0"/>
              </a:rPr>
              <a:t> </a:t>
            </a: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13</a:t>
            </a:fld>
            <a:endParaRPr lang="en-US" sz="1200">
              <a:solidFill>
                <a:schemeClr val="bg1"/>
              </a:solidFill>
            </a:endParaRPr>
          </a:p>
        </p:txBody>
      </p:sp>
      <p:graphicFrame>
        <p:nvGraphicFramePr>
          <p:cNvPr id="9" name="Object 8">
            <a:extLst>
              <a:ext uri="{FF2B5EF4-FFF2-40B4-BE49-F238E27FC236}">
                <a16:creationId xmlns:a16="http://schemas.microsoft.com/office/drawing/2014/main" id="{6D5DE006-A60A-B02E-5EB3-8491CD35FE11}"/>
              </a:ext>
            </a:extLst>
          </p:cNvPr>
          <p:cNvGraphicFramePr>
            <a:graphicFrameLocks noChangeAspect="1"/>
          </p:cNvGraphicFramePr>
          <p:nvPr>
            <p:extLst>
              <p:ext uri="{D42A27DB-BD31-4B8C-83A1-F6EECF244321}">
                <p14:modId xmlns:p14="http://schemas.microsoft.com/office/powerpoint/2010/main" val="3147378791"/>
              </p:ext>
            </p:extLst>
          </p:nvPr>
        </p:nvGraphicFramePr>
        <p:xfrm>
          <a:off x="5568950" y="2654300"/>
          <a:ext cx="5821363" cy="2613025"/>
        </p:xfrm>
        <a:graphic>
          <a:graphicData uri="http://schemas.openxmlformats.org/presentationml/2006/ole">
            <mc:AlternateContent xmlns:mc="http://schemas.openxmlformats.org/markup-compatibility/2006">
              <mc:Choice xmlns:v="urn:schemas-microsoft-com:vml" Requires="v">
                <p:oleObj name="Document" r:id="rId3" imgW="6414199" imgH="2625163" progId="Word.Document.12">
                  <p:embed/>
                </p:oleObj>
              </mc:Choice>
              <mc:Fallback>
                <p:oleObj name="Document" r:id="rId3" imgW="6414199" imgH="2625163" progId="Word.Document.12">
                  <p:embed/>
                  <p:pic>
                    <p:nvPicPr>
                      <p:cNvPr id="9" name="Object 8">
                        <a:extLst>
                          <a:ext uri="{FF2B5EF4-FFF2-40B4-BE49-F238E27FC236}">
                            <a16:creationId xmlns:a16="http://schemas.microsoft.com/office/drawing/2014/main" id="{6D5DE006-A60A-B02E-5EB3-8491CD35FE11}"/>
                          </a:ext>
                        </a:extLst>
                      </p:cNvPr>
                      <p:cNvPicPr/>
                      <p:nvPr/>
                    </p:nvPicPr>
                    <p:blipFill>
                      <a:blip r:embed="rId4"/>
                      <a:stretch>
                        <a:fillRect/>
                      </a:stretch>
                    </p:blipFill>
                    <p:spPr>
                      <a:xfrm>
                        <a:off x="5568950" y="2654300"/>
                        <a:ext cx="5821363" cy="2613025"/>
                      </a:xfrm>
                      <a:prstGeom prst="rect">
                        <a:avLst/>
                      </a:prstGeom>
                    </p:spPr>
                  </p:pic>
                </p:oleObj>
              </mc:Fallback>
            </mc:AlternateContent>
          </a:graphicData>
        </a:graphic>
      </p:graphicFrame>
    </p:spTree>
    <p:extLst>
      <p:ext uri="{BB962C8B-B14F-4D97-AF65-F5344CB8AC3E}">
        <p14:creationId xmlns:p14="http://schemas.microsoft.com/office/powerpoint/2010/main" val="9660475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3508653"/>
          </a:xfrm>
          <a:prstGeom prst="rect">
            <a:avLst/>
          </a:prstGeom>
          <a:noFill/>
        </p:spPr>
        <p:txBody>
          <a:bodyPr wrap="square" lIns="91440" tIns="45720" rIns="91440" bIns="45720" anchor="t">
            <a:spAutoFit/>
          </a:bodyPr>
          <a:lstStyle/>
          <a:p>
            <a:r>
              <a:rPr lang="en-US" sz="2200" b="1">
                <a:latin typeface="Bookman Old Style"/>
              </a:rPr>
              <a:t>Critical Areas</a:t>
            </a:r>
          </a:p>
          <a:p>
            <a:pPr marL="342900" indent="-342900">
              <a:buFont typeface="Arial"/>
              <a:buChar char="•"/>
            </a:pPr>
            <a:r>
              <a:rPr lang="en-US" sz="2000">
                <a:latin typeface="Bookman Old Style"/>
                <a:cs typeface="Arial"/>
              </a:rPr>
              <a:t>Subject parcels are in a critical aquifer recharge area of high importance and a low-risk drainage area. </a:t>
            </a:r>
          </a:p>
          <a:p>
            <a:pPr marL="342900" indent="-342900">
              <a:buFont typeface="Arial"/>
              <a:buChar char="•"/>
            </a:pPr>
            <a:r>
              <a:rPr lang="en-US" sz="2000">
                <a:latin typeface="Bookman Old Style"/>
                <a:cs typeface="Arial"/>
              </a:rPr>
              <a:t>The Washington State Department of Fish and Wildlife had no concerns and described the parcels as not having any habitat features that meet the definition of </a:t>
            </a:r>
            <a:r>
              <a:rPr lang="en-US" sz="2000" err="1">
                <a:latin typeface="Bookman Old Style"/>
                <a:cs typeface="Arial"/>
              </a:rPr>
              <a:t>shrubsteppe</a:t>
            </a:r>
            <a:r>
              <a:rPr lang="en-US" sz="2000">
                <a:latin typeface="Bookman Old Style"/>
                <a:cs typeface="Arial"/>
              </a:rPr>
              <a:t> habitat.</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14</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6226250" y="1408784"/>
            <a:ext cx="5164710" cy="4124206"/>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Nearby Amenities</a:t>
            </a:r>
          </a:p>
          <a:p>
            <a:pPr marL="342900" indent="-342900">
              <a:buFont typeface="Arial"/>
              <a:buChar char="•"/>
            </a:pPr>
            <a:r>
              <a:rPr lang="en-US" sz="2000">
                <a:latin typeface="Bookman Old Style"/>
                <a:cs typeface="Arial"/>
              </a:rPr>
              <a:t>Three schools (Northwood Middle School, North Star School, and Farewell Elementary School are approximately a 0.5-mile northeast.</a:t>
            </a:r>
          </a:p>
          <a:p>
            <a:pPr marL="342900" indent="-342900">
              <a:buFont typeface="Arial"/>
              <a:buChar char="•"/>
            </a:pPr>
            <a:r>
              <a:rPr lang="en-US" sz="2000">
                <a:latin typeface="Bookman Old Style"/>
                <a:cs typeface="Arial"/>
              </a:rPr>
              <a:t>A cluster of mixed use/urban activity centers and regional commercial designations are approximately 0.85 miles west and 0.4 miles southeast.</a:t>
            </a:r>
            <a:endParaRPr lang="en-US" sz="2000">
              <a:latin typeface="Bookman Old Style" panose="02050604050505020204" pitchFamily="18" charset="0"/>
              <a:cs typeface="Arial"/>
            </a:endParaRPr>
          </a:p>
          <a:p>
            <a:pPr marL="342900" indent="-342900">
              <a:buFont typeface="Arial"/>
              <a:buChar char="•"/>
            </a:pPr>
            <a:r>
              <a:rPr lang="en-US" sz="2000">
                <a:latin typeface="Bookman Old Style"/>
                <a:cs typeface="Arial"/>
              </a:rPr>
              <a:t>Camelot Park and Freddies Natural Area are approximately 1 mile southwest.</a:t>
            </a:r>
            <a:endParaRPr lang="en-US" sz="2000">
              <a:latin typeface="Bookman Old Style" panose="02050604050505020204" pitchFamily="18" charset="0"/>
              <a:cs typeface="Arial"/>
            </a:endParaRPr>
          </a:p>
        </p:txBody>
      </p:sp>
    </p:spTree>
    <p:extLst>
      <p:ext uri="{BB962C8B-B14F-4D97-AF65-F5344CB8AC3E}">
        <p14:creationId xmlns:p14="http://schemas.microsoft.com/office/powerpoint/2010/main" val="20018390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9692640" cy="738664"/>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Public Comments</a:t>
            </a:r>
          </a:p>
          <a:p>
            <a:r>
              <a:rPr lang="en-US" sz="2000">
                <a:latin typeface="Bookman Old Style"/>
                <a:cs typeface="Arial"/>
              </a:rPr>
              <a:t>No public comments were received at the time of report publication.</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15</a:t>
            </a:fld>
            <a:endParaRPr lang="en-US" sz="1200">
              <a:solidFill>
                <a:schemeClr val="bg1"/>
              </a:solidFill>
            </a:endParaRPr>
          </a:p>
        </p:txBody>
      </p:sp>
    </p:spTree>
    <p:extLst>
      <p:ext uri="{BB962C8B-B14F-4D97-AF65-F5344CB8AC3E}">
        <p14:creationId xmlns:p14="http://schemas.microsoft.com/office/powerpoint/2010/main" val="8477973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322520"/>
            <a:ext cx="10046348" cy="4431983"/>
          </a:xfrm>
          <a:prstGeom prst="rect">
            <a:avLst/>
          </a:prstGeom>
          <a:noFill/>
        </p:spPr>
        <p:txBody>
          <a:bodyPr wrap="square" lIns="91440" tIns="45720" rIns="91440" bIns="45720" anchor="t">
            <a:spAutoFit/>
          </a:bodyPr>
          <a:lstStyle/>
          <a:p>
            <a:r>
              <a:rPr lang="en-US" sz="2200" b="1">
                <a:latin typeface="Bookman Old Style"/>
              </a:rPr>
              <a:t>SEPA</a:t>
            </a:r>
          </a:p>
          <a:p>
            <a:r>
              <a:rPr lang="en-US" sz="2000">
                <a:latin typeface="Bookman Old Style"/>
                <a:cs typeface="Arial"/>
              </a:rPr>
              <a:t>An MDNS was issued based off the following agencies:</a:t>
            </a:r>
          </a:p>
          <a:p>
            <a:endParaRPr lang="en-US" sz="2000">
              <a:latin typeface="Bookman Old Style"/>
              <a:cs typeface="Arial"/>
            </a:endParaRPr>
          </a:p>
          <a:p>
            <a:pPr marL="342900" indent="-342900">
              <a:buFont typeface="Arial"/>
              <a:buChar char="•"/>
            </a:pPr>
            <a:r>
              <a:rPr lang="en-US" sz="2000">
                <a:latin typeface="Bookman Old Style"/>
                <a:cs typeface="Arial"/>
              </a:rPr>
              <a:t>Spokane County Water District 3: stated that water system upgrades may be required. Spokane County shall not issue any building permits until water concurrency is provided to the satisfaction of Spokane County Water District 3</a:t>
            </a:r>
            <a:endParaRPr lang="en-US"/>
          </a:p>
          <a:p>
            <a:pPr marL="342900" indent="-342900">
              <a:buFont typeface="Arial"/>
              <a:buChar char="•"/>
            </a:pPr>
            <a:endParaRPr lang="en-US" sz="2000">
              <a:latin typeface="Bookman Old Style"/>
              <a:cs typeface="Arial"/>
            </a:endParaRPr>
          </a:p>
          <a:p>
            <a:pPr marL="342900" indent="-342900">
              <a:buFont typeface="Arial"/>
              <a:buChar char="•"/>
            </a:pPr>
            <a:r>
              <a:rPr lang="en-US" sz="2000">
                <a:latin typeface="Bookman Old Style"/>
                <a:cs typeface="Arial"/>
              </a:rPr>
              <a:t>Spokane Tribe of Indians: An Inadvertent Discovery Plan shall be implemented into the scope of work at the time of development</a:t>
            </a:r>
          </a:p>
          <a:p>
            <a:pPr marL="342900" indent="-342900">
              <a:buFont typeface="Arial"/>
              <a:buChar char="•"/>
            </a:pPr>
            <a:endParaRPr lang="en-US" sz="2000">
              <a:latin typeface="Bookman Old Style"/>
              <a:cs typeface="Arial"/>
            </a:endParaRPr>
          </a:p>
          <a:p>
            <a:pPr marL="342900" indent="-342900">
              <a:buFont typeface="Arial"/>
              <a:buChar char="•"/>
            </a:pPr>
            <a:r>
              <a:rPr lang="en-US" sz="2000">
                <a:latin typeface="Bookman Old Style"/>
                <a:cs typeface="Arial"/>
              </a:rPr>
              <a:t>Spokane County Public Works and the WSDOT: If the site is later developed to exceed the 15 PM peak hour trips proposed, additional traffic analysis shall be provided for review</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16</a:t>
            </a:fld>
            <a:endParaRPr lang="en-US" sz="1200">
              <a:solidFill>
                <a:schemeClr val="bg1"/>
              </a:solidFill>
            </a:endParaRPr>
          </a:p>
        </p:txBody>
      </p:sp>
    </p:spTree>
    <p:extLst>
      <p:ext uri="{BB962C8B-B14F-4D97-AF65-F5344CB8AC3E}">
        <p14:creationId xmlns:p14="http://schemas.microsoft.com/office/powerpoint/2010/main" val="32617546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CPA-03-24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5" name="Slide Number Placeholder 4">
            <a:extLst>
              <a:ext uri="{FF2B5EF4-FFF2-40B4-BE49-F238E27FC236}">
                <a16:creationId xmlns:a16="http://schemas.microsoft.com/office/drawing/2014/main" id="{1440BA3C-A072-1361-F5C3-3E1D91825784}"/>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17</a:t>
            </a:fld>
            <a:endParaRPr lang="en-US" sz="1200">
              <a:solidFill>
                <a:schemeClr val="bg1"/>
              </a:solidFill>
            </a:endParaRPr>
          </a:p>
        </p:txBody>
      </p:sp>
      <p:pic>
        <p:nvPicPr>
          <p:cNvPr id="4" name="Picture 3" descr="Map&#10;&#10;Description automatically generated">
            <a:extLst>
              <a:ext uri="{FF2B5EF4-FFF2-40B4-BE49-F238E27FC236}">
                <a16:creationId xmlns:a16="http://schemas.microsoft.com/office/drawing/2014/main" id="{0C34E0A5-F8E6-53A0-D8D5-E58967380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400" y="622300"/>
            <a:ext cx="8070215" cy="6235700"/>
          </a:xfrm>
          <a:prstGeom prst="rect">
            <a:avLst/>
          </a:prstGeom>
        </p:spPr>
      </p:pic>
    </p:spTree>
    <p:extLst>
      <p:ext uri="{BB962C8B-B14F-4D97-AF65-F5344CB8AC3E}">
        <p14:creationId xmlns:p14="http://schemas.microsoft.com/office/powerpoint/2010/main" val="18339065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0B3E-FD99-9537-0742-FC3CD1810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FB16C-3961-CEF9-6454-E471C3424F46}"/>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2FC3A768-260D-9934-74FA-3B6C53E4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91E0560A-F72B-EA3E-4532-FA77F5BF5956}"/>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CDA11485-B322-A6F6-FAA5-4F5F30148AB7}"/>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LI → MDR</a:t>
            </a:r>
          </a:p>
          <a:p>
            <a:pPr lvl="1"/>
            <a:r>
              <a:rPr lang="en-US" sz="2200">
                <a:latin typeface="Bookman Old Style"/>
              </a:rPr>
              <a:t>5.22 acres</a:t>
            </a:r>
          </a:p>
          <a:p>
            <a:pPr lvl="1"/>
            <a:r>
              <a:rPr lang="en-US" sz="2200">
                <a:latin typeface="Bookman Old Style"/>
              </a:rPr>
              <a:t>North Metro UGA</a:t>
            </a:r>
          </a:p>
          <a:p>
            <a:pPr lvl="1"/>
            <a:r>
              <a:rPr lang="en-US" sz="2200">
                <a:latin typeface="Bookman Old Style"/>
              </a:rPr>
              <a:t>Access: East Farwell</a:t>
            </a:r>
            <a:endParaRPr lang="en-US" sz="2200"/>
          </a:p>
          <a:p>
            <a:pPr lvl="1"/>
            <a:r>
              <a:rPr lang="en-US" sz="2200">
                <a:latin typeface="Bookman Old Style"/>
              </a:rPr>
              <a:t>Water District 3</a:t>
            </a:r>
          </a:p>
          <a:p>
            <a:pPr lvl="1"/>
            <a:r>
              <a:rPr lang="en-US" sz="2200">
                <a:latin typeface="Bookman Old Style"/>
              </a:rPr>
              <a:t>Spokane County Sewer</a:t>
            </a:r>
          </a:p>
          <a:p>
            <a:pPr lvl="1"/>
            <a:r>
              <a:rPr lang="en-US" sz="2200">
                <a:latin typeface="Bookman Old Style"/>
              </a:rPr>
              <a:t>Mead Schools</a:t>
            </a:r>
          </a:p>
          <a:p>
            <a:pPr lvl="1"/>
            <a:r>
              <a:rPr lang="en-US" sz="2200">
                <a:latin typeface="Bookman Old Style"/>
              </a:rPr>
              <a:t>Fire District 9</a:t>
            </a:r>
          </a:p>
        </p:txBody>
      </p:sp>
      <p:sp>
        <p:nvSpPr>
          <p:cNvPr id="14" name="TextBox 13">
            <a:extLst>
              <a:ext uri="{FF2B5EF4-FFF2-40B4-BE49-F238E27FC236}">
                <a16:creationId xmlns:a16="http://schemas.microsoft.com/office/drawing/2014/main" id="{39185C39-15AC-4B4C-302A-86AE94DC0E05}"/>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pic>
        <p:nvPicPr>
          <p:cNvPr id="3" name="Picture 2" descr="Map&#10;&#10;Description automatically generated">
            <a:extLst>
              <a:ext uri="{FF2B5EF4-FFF2-40B4-BE49-F238E27FC236}">
                <a16:creationId xmlns:a16="http://schemas.microsoft.com/office/drawing/2014/main" id="{D1CE4D5D-7D5B-2E2C-A570-C8CC2ECF8432}"/>
              </a:ext>
            </a:extLst>
          </p:cNvPr>
          <p:cNvPicPr>
            <a:picLocks noChangeAspect="1"/>
          </p:cNvPicPr>
          <p:nvPr/>
        </p:nvPicPr>
        <p:blipFill rotWithShape="1">
          <a:blip r:embed="rId4">
            <a:extLst>
              <a:ext uri="{28A0092B-C50C-407E-A947-70E740481C1C}">
                <a14:useLocalDpi xmlns:a14="http://schemas.microsoft.com/office/drawing/2010/main" val="0"/>
              </a:ext>
            </a:extLst>
          </a:blip>
          <a:srcRect l="6649"/>
          <a:stretch/>
        </p:blipFill>
        <p:spPr bwMode="auto">
          <a:xfrm>
            <a:off x="321690" y="2022352"/>
            <a:ext cx="5215255" cy="387667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D346A826-40B3-28FF-7FD6-BB0B57A2755B}"/>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18</a:t>
            </a:fld>
            <a:endParaRPr lang="en-US" sz="1200">
              <a:solidFill>
                <a:schemeClr val="bg1"/>
              </a:solidFill>
            </a:endParaRPr>
          </a:p>
        </p:txBody>
      </p:sp>
    </p:spTree>
    <p:extLst>
      <p:ext uri="{BB962C8B-B14F-4D97-AF65-F5344CB8AC3E}">
        <p14:creationId xmlns:p14="http://schemas.microsoft.com/office/powerpoint/2010/main" val="12578646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66BE5-4CFE-F1CF-757C-B17B38F4B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E45DC-33CA-919D-DBF5-A87707FEE3C7}"/>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C95C28F2-851B-1187-4D03-0E044DF86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F69FDAAF-2152-EB4A-9458-EB9123A28B52}"/>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5F6001BC-F9B0-56B6-39EF-564531862CAE}"/>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Population Impact</a:t>
            </a:r>
            <a:endParaRPr lang="en-US" sz="2200" b="1"/>
          </a:p>
          <a:p>
            <a:endParaRPr lang="en-US" sz="2200">
              <a:latin typeface="Bookman Old Style"/>
            </a:endParaRPr>
          </a:p>
        </p:txBody>
      </p:sp>
      <p:sp>
        <p:nvSpPr>
          <p:cNvPr id="14" name="TextBox 13">
            <a:extLst>
              <a:ext uri="{FF2B5EF4-FFF2-40B4-BE49-F238E27FC236}">
                <a16:creationId xmlns:a16="http://schemas.microsoft.com/office/drawing/2014/main" id="{02820891-247F-AB8B-ABFA-B63CEAAD6C53}"/>
              </a:ext>
            </a:extLst>
          </p:cNvPr>
          <p:cNvSpPr txBox="1"/>
          <p:nvPr/>
        </p:nvSpPr>
        <p:spPr>
          <a:xfrm>
            <a:off x="321690" y="1408784"/>
            <a:ext cx="5164710" cy="5355312"/>
          </a:xfrm>
          <a:prstGeom prst="rect">
            <a:avLst/>
          </a:prstGeom>
          <a:noFill/>
        </p:spPr>
        <p:txBody>
          <a:bodyPr wrap="square">
            <a:spAutoFit/>
          </a:bodyPr>
          <a:lstStyle/>
          <a:p>
            <a:r>
              <a:rPr lang="en-US" sz="2200" b="1">
                <a:latin typeface="Bookman Old Style" panose="02050604050505020204" pitchFamily="18" charset="0"/>
              </a:rPr>
              <a:t>Site Description</a:t>
            </a:r>
          </a:p>
          <a:p>
            <a:r>
              <a:rPr lang="en-US" sz="2000">
                <a:effectLst/>
                <a:latin typeface="Bookman Old Style" panose="02050604050505020204" pitchFamily="18" charset="0"/>
                <a:ea typeface="Calibri" panose="020F0502020204030204" pitchFamily="34" charset="0"/>
                <a:cs typeface="Arial" panose="020B0604020202020204" pitchFamily="34" charset="0"/>
              </a:rPr>
              <a:t>Located in the Mead area along East Farwell Road, and North Cuba Street. The surrounding comprehensive plan zoning designations from the subject property include Urban Reserve to the north, Rural Traditional to the northwest, Rural-5 to the east, and Low-Density Residential to the west. </a:t>
            </a:r>
            <a:br>
              <a:rPr lang="en-US" sz="2000">
                <a:effectLst/>
                <a:latin typeface="Bookman Old Style" panose="02050604050505020204" pitchFamily="18" charset="0"/>
                <a:ea typeface="Calibri" panose="020F0502020204030204" pitchFamily="34" charset="0"/>
                <a:cs typeface="Arial" panose="020B0604020202020204" pitchFamily="34" charset="0"/>
              </a:rPr>
            </a:br>
            <a:r>
              <a:rPr lang="en-US" sz="2000">
                <a:latin typeface="Bookman Old Style" panose="02050604050505020204" pitchFamily="18" charset="0"/>
                <a:ea typeface="Calibri" panose="020F0502020204030204" pitchFamily="34" charset="0"/>
                <a:cs typeface="Arial" panose="020B0604020202020204" pitchFamily="34" charset="0"/>
              </a:rPr>
              <a:t>T</a:t>
            </a:r>
            <a:r>
              <a:rPr lang="en-US" sz="2000">
                <a:effectLst/>
                <a:latin typeface="Bookman Old Style" panose="02050604050505020204" pitchFamily="18" charset="0"/>
                <a:ea typeface="Calibri" panose="020F0502020204030204" pitchFamily="34" charset="0"/>
                <a:cs typeface="Arial" panose="020B0604020202020204" pitchFamily="34" charset="0"/>
              </a:rPr>
              <a:t>o the west are Light Industrial and Community Commercial properties. Adjoining the eastern property line of the subject property is an active BNSF train track. </a:t>
            </a:r>
            <a:br>
              <a:rPr lang="en-US" sz="2000">
                <a:effectLst/>
                <a:latin typeface="Bookman Old Style" panose="02050604050505020204" pitchFamily="18" charset="0"/>
                <a:ea typeface="Calibri" panose="020F0502020204030204" pitchFamily="34" charset="0"/>
                <a:cs typeface="Arial" panose="020B0604020202020204" pitchFamily="34" charset="0"/>
              </a:rPr>
            </a:br>
            <a:r>
              <a:rPr lang="en-US" sz="2000" i="1">
                <a:solidFill>
                  <a:srgbClr val="002060"/>
                </a:solidFill>
                <a:effectLst/>
                <a:latin typeface="Bookman Old Style" panose="02050604050505020204" pitchFamily="18" charset="0"/>
                <a:ea typeface="Calibri" panose="020F0502020204030204" pitchFamily="34" charset="0"/>
                <a:cs typeface="Arial" panose="020B0604020202020204" pitchFamily="34" charset="0"/>
              </a:rPr>
              <a:t>Sewer service is not available at the subject parcels and will need to be installed prior to development.</a:t>
            </a:r>
            <a:endParaRPr lang="en-US" sz="2000" i="1">
              <a:solidFill>
                <a:srgbClr val="002060"/>
              </a:solidFill>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677F0A77-C3B9-4880-7E0A-3EB34904D8A2}"/>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19</a:t>
            </a:fld>
            <a:endParaRPr lang="en-US" sz="1200">
              <a:solidFill>
                <a:schemeClr val="bg1"/>
              </a:solidFill>
            </a:endParaRPr>
          </a:p>
        </p:txBody>
      </p:sp>
      <p:graphicFrame>
        <p:nvGraphicFramePr>
          <p:cNvPr id="9" name="Object 8">
            <a:extLst>
              <a:ext uri="{FF2B5EF4-FFF2-40B4-BE49-F238E27FC236}">
                <a16:creationId xmlns:a16="http://schemas.microsoft.com/office/drawing/2014/main" id="{AEA7E8F7-8565-AD03-9D7D-555F79786BAC}"/>
              </a:ext>
            </a:extLst>
          </p:cNvPr>
          <p:cNvGraphicFramePr>
            <a:graphicFrameLocks noChangeAspect="1"/>
          </p:cNvGraphicFramePr>
          <p:nvPr>
            <p:extLst>
              <p:ext uri="{D42A27DB-BD31-4B8C-83A1-F6EECF244321}">
                <p14:modId xmlns:p14="http://schemas.microsoft.com/office/powerpoint/2010/main" val="2254651620"/>
              </p:ext>
            </p:extLst>
          </p:nvPr>
        </p:nvGraphicFramePr>
        <p:xfrm>
          <a:off x="5791200" y="2602331"/>
          <a:ext cx="6400800" cy="2520950"/>
        </p:xfrm>
        <a:graphic>
          <a:graphicData uri="http://schemas.openxmlformats.org/presentationml/2006/ole">
            <mc:AlternateContent xmlns:mc="http://schemas.openxmlformats.org/markup-compatibility/2006">
              <mc:Choice xmlns:v="urn:schemas-microsoft-com:vml" Requires="v">
                <p:oleObj name="Document" r:id="rId3" imgW="6414199" imgH="2531240" progId="Word.Document.12">
                  <p:embed/>
                </p:oleObj>
              </mc:Choice>
              <mc:Fallback>
                <p:oleObj name="Document" r:id="rId3" imgW="6414199" imgH="2531240" progId="Word.Document.12">
                  <p:embed/>
                  <p:pic>
                    <p:nvPicPr>
                      <p:cNvPr id="9" name="Object 8">
                        <a:extLst>
                          <a:ext uri="{FF2B5EF4-FFF2-40B4-BE49-F238E27FC236}">
                            <a16:creationId xmlns:a16="http://schemas.microsoft.com/office/drawing/2014/main" id="{AEA7E8F7-8565-AD03-9D7D-555F79786BAC}"/>
                          </a:ext>
                        </a:extLst>
                      </p:cNvPr>
                      <p:cNvPicPr/>
                      <p:nvPr/>
                    </p:nvPicPr>
                    <p:blipFill>
                      <a:blip r:embed="rId4"/>
                      <a:stretch>
                        <a:fillRect/>
                      </a:stretch>
                    </p:blipFill>
                    <p:spPr>
                      <a:xfrm>
                        <a:off x="5791200" y="2602331"/>
                        <a:ext cx="6400800" cy="2520950"/>
                      </a:xfrm>
                      <a:prstGeom prst="rect">
                        <a:avLst/>
                      </a:prstGeom>
                    </p:spPr>
                  </p:pic>
                </p:oleObj>
              </mc:Fallback>
            </mc:AlternateContent>
          </a:graphicData>
        </a:graphic>
      </p:graphicFrame>
    </p:spTree>
    <p:extLst>
      <p:ext uri="{BB962C8B-B14F-4D97-AF65-F5344CB8AC3E}">
        <p14:creationId xmlns:p14="http://schemas.microsoft.com/office/powerpoint/2010/main" val="25273289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panose="02050604050505020204" pitchFamily="18" charset="0"/>
              </a:rPr>
              <a:t>Comprehensive Plan Amendments</a:t>
            </a: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29E8876B-D7F4-43A4-89D1-C3713EB1273E}"/>
              </a:ext>
            </a:extLst>
          </p:cNvPr>
          <p:cNvSpPr txBox="1">
            <a:spLocks/>
          </p:cNvSpPr>
          <p:nvPr/>
        </p:nvSpPr>
        <p:spPr>
          <a:xfrm>
            <a:off x="179295" y="1004047"/>
            <a:ext cx="11009316" cy="5508549"/>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100000"/>
              </a:lnSpc>
            </a:pPr>
            <a:r>
              <a:rPr lang="en-US" sz="2200">
                <a:latin typeface="Bookman Old Style"/>
              </a:rPr>
              <a:t>The Growth Management Act allows counties to amend their comprehensive plan once a year with the caveat that the county must consider the collective and cumulative impact of all proposed amendments on their impact on capital facilities and act on all proposed amendments simultaneously.</a:t>
            </a:r>
          </a:p>
          <a:p>
            <a:pPr>
              <a:lnSpc>
                <a:spcPct val="100000"/>
              </a:lnSpc>
            </a:pPr>
            <a:r>
              <a:rPr lang="en-US" sz="2200">
                <a:latin typeface="Bookman Old Style"/>
              </a:rPr>
              <a:t>Spokane County Planning evaluated four new amendments and two continued from prior years for consideration by the Planning Commission —five propose to increase land availability or density for housing, one proposes to change rural lands to Regional Commercial. </a:t>
            </a:r>
          </a:p>
          <a:p>
            <a:pPr>
              <a:lnSpc>
                <a:spcPct val="100000"/>
              </a:lnSpc>
            </a:pPr>
            <a:r>
              <a:rPr lang="en-US" sz="2200">
                <a:latin typeface="Bookman Old Style"/>
              </a:rPr>
              <a:t>The 2024 package includes proposed amendments submitted by the public.</a:t>
            </a:r>
          </a:p>
          <a:p>
            <a:pPr>
              <a:lnSpc>
                <a:spcPct val="100000"/>
              </a:lnSpc>
            </a:pPr>
            <a:r>
              <a:rPr lang="en-US" sz="2200">
                <a:latin typeface="Bookman Old Style"/>
              </a:rPr>
              <a:t>Today’s Public Hearing is to take public testimony in support or opposition to recommendations for consideration these proposed amendments by the Planning Commission to the Board of County Commissioners.</a:t>
            </a:r>
          </a:p>
        </p:txBody>
      </p:sp>
      <p:sp>
        <p:nvSpPr>
          <p:cNvPr id="3" name="Slide Number Placeholder 2">
            <a:extLst>
              <a:ext uri="{FF2B5EF4-FFF2-40B4-BE49-F238E27FC236}">
                <a16:creationId xmlns:a16="http://schemas.microsoft.com/office/drawing/2014/main" id="{666AD0BB-EDEC-D6ED-4771-E9C30839EE25}"/>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a:t>
            </a:fld>
            <a:endParaRPr lang="en-US" sz="1200">
              <a:solidFill>
                <a:schemeClr val="bg1"/>
              </a:solidFill>
            </a:endParaRPr>
          </a:p>
        </p:txBody>
      </p:sp>
    </p:spTree>
    <p:extLst>
      <p:ext uri="{BB962C8B-B14F-4D97-AF65-F5344CB8AC3E}">
        <p14:creationId xmlns:p14="http://schemas.microsoft.com/office/powerpoint/2010/main" val="29195464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2462213"/>
          </a:xfrm>
          <a:prstGeom prst="rect">
            <a:avLst/>
          </a:prstGeom>
          <a:noFill/>
        </p:spPr>
        <p:txBody>
          <a:bodyPr wrap="square">
            <a:spAutoFit/>
          </a:bodyPr>
          <a:lstStyle/>
          <a:p>
            <a:r>
              <a:rPr lang="en-US" sz="2200" b="1">
                <a:latin typeface="Bookman Old Style" panose="02050604050505020204" pitchFamily="18" charset="0"/>
              </a:rPr>
              <a:t>Critical Areas</a:t>
            </a:r>
          </a:p>
          <a:p>
            <a:endParaRPr lang="en-US" sz="2200" b="1">
              <a:latin typeface="Bookman Old Style" panose="02050604050505020204" pitchFamily="18" charset="0"/>
              <a:cs typeface="Arial" panose="020B0604020202020204" pitchFamily="34" charset="0"/>
            </a:endParaRPr>
          </a:p>
          <a:p>
            <a:pPr marL="342900" indent="-342900">
              <a:buFont typeface="Arial" panose="020B0604020202020204" pitchFamily="34" charset="0"/>
              <a:buChar char="•"/>
            </a:pPr>
            <a:r>
              <a:rPr lang="en-US" sz="2200">
                <a:latin typeface="Bookman Old Style" panose="02050604050505020204" pitchFamily="18" charset="0"/>
                <a:cs typeface="Arial" panose="020B0604020202020204" pitchFamily="34" charset="0"/>
              </a:rPr>
              <a:t>Critical Aquifer Recharge Area: High/Moderate.</a:t>
            </a:r>
          </a:p>
          <a:p>
            <a:pPr marL="342900" indent="-342900">
              <a:buFont typeface="Arial" panose="020B0604020202020204" pitchFamily="34" charset="0"/>
              <a:buChar char="•"/>
            </a:pPr>
            <a:r>
              <a:rPr lang="en-US" sz="2200">
                <a:latin typeface="Bookman Old Style" panose="02050604050505020204" pitchFamily="18" charset="0"/>
                <a:cs typeface="Arial" panose="020B0604020202020204" pitchFamily="34" charset="0"/>
              </a:rPr>
              <a:t>Cultural Resources: High Probability</a:t>
            </a:r>
          </a:p>
          <a:p>
            <a:pPr marL="342900" indent="-342900">
              <a:buFont typeface="Arial" panose="020B0604020202020204" pitchFamily="34" charset="0"/>
              <a:buChar char="•"/>
            </a:pPr>
            <a:r>
              <a:rPr lang="en-US" sz="2200">
                <a:latin typeface="Bookman Old Style" panose="02050604050505020204" pitchFamily="18" charset="0"/>
                <a:cs typeface="Arial" panose="020B0604020202020204" pitchFamily="34" charset="0"/>
              </a:rPr>
              <a:t>Stormwater Risk: Low</a:t>
            </a:r>
            <a:endParaRPr lang="en-US" sz="2000">
              <a:latin typeface="Bookman Old Style" panose="02050604050505020204" pitchFamily="18" charset="0"/>
              <a:cs typeface="Arial" panose="020B0604020202020204" pitchFamily="34"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20</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5551547" y="1252539"/>
            <a:ext cx="5164710" cy="4462760"/>
          </a:xfrm>
          <a:prstGeom prst="rect">
            <a:avLst/>
          </a:prstGeom>
          <a:noFill/>
        </p:spPr>
        <p:txBody>
          <a:bodyPr wrap="square">
            <a:spAutoFit/>
          </a:bodyPr>
          <a:lstStyle/>
          <a:p>
            <a:r>
              <a:rPr lang="en-US" sz="2200" b="1">
                <a:latin typeface="Bookman Old Style" panose="02050604050505020204" pitchFamily="18" charset="0"/>
              </a:rPr>
              <a:t>Nearby Amenities</a:t>
            </a:r>
          </a:p>
          <a:p>
            <a:endParaRPr lang="en-US" sz="2000" b="1">
              <a:latin typeface="Bookman Old Style" panose="02050604050505020204" pitchFamily="18" charset="0"/>
              <a:cs typeface="Arial" panose="020B0604020202020204" pitchFamily="34" charset="0"/>
            </a:endParaRPr>
          </a:p>
          <a:p>
            <a:r>
              <a:rPr lang="en-US" sz="2200">
                <a:latin typeface="Bookman Old Style" panose="02050604050505020204" pitchFamily="18" charset="0"/>
              </a:rPr>
              <a:t>The CPA-04-2024 Surrounding Area map notes that the proposed </a:t>
            </a:r>
          </a:p>
          <a:p>
            <a:r>
              <a:rPr lang="en-US" sz="2200">
                <a:latin typeface="Bookman Old Style" panose="02050604050505020204" pitchFamily="18" charset="0"/>
              </a:rPr>
              <a:t>site is near commercial zoning. It is also between the quarter mile and half-mile radius boundaries of a public school and</a:t>
            </a:r>
          </a:p>
          <a:p>
            <a:r>
              <a:rPr lang="en-US" sz="2200">
                <a:latin typeface="Bookman Old Style" panose="02050604050505020204" pitchFamily="18" charset="0"/>
              </a:rPr>
              <a:t>within a half-mile and one-mile radius boundaries of another </a:t>
            </a:r>
          </a:p>
          <a:p>
            <a:r>
              <a:rPr lang="en-US" sz="2200">
                <a:latin typeface="Bookman Old Style" panose="02050604050505020204" pitchFamily="18" charset="0"/>
              </a:rPr>
              <a:t>public school. The project is also near low-density residential </a:t>
            </a:r>
          </a:p>
          <a:p>
            <a:r>
              <a:rPr lang="en-US" sz="2200">
                <a:latin typeface="Bookman Old Style" panose="02050604050505020204" pitchFamily="18" charset="0"/>
              </a:rPr>
              <a:t>and open spaces</a:t>
            </a:r>
          </a:p>
        </p:txBody>
      </p:sp>
    </p:spTree>
    <p:extLst>
      <p:ext uri="{BB962C8B-B14F-4D97-AF65-F5344CB8AC3E}">
        <p14:creationId xmlns:p14="http://schemas.microsoft.com/office/powerpoint/2010/main" val="8174942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4045739" y="480239"/>
            <a:ext cx="10296003" cy="3139321"/>
          </a:xfrm>
          <a:prstGeom prst="rect">
            <a:avLst/>
          </a:prstGeom>
          <a:noFill/>
        </p:spPr>
        <p:txBody>
          <a:bodyPr wrap="square">
            <a:spAutoFit/>
          </a:bodyPr>
          <a:lstStyle/>
          <a:p>
            <a:r>
              <a:rPr lang="en-US" sz="2200" b="1">
                <a:latin typeface="Bookman Old Style" panose="02050604050505020204" pitchFamily="18" charset="0"/>
              </a:rPr>
              <a:t>Public Comments</a:t>
            </a: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a:p>
            <a:endParaRPr lang="en-US" sz="2200" b="1">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21</a:t>
            </a:fld>
            <a:endParaRPr lang="en-US" sz="1200">
              <a:solidFill>
                <a:schemeClr val="bg1"/>
              </a:solidFill>
            </a:endParaRPr>
          </a:p>
        </p:txBody>
      </p:sp>
      <p:graphicFrame>
        <p:nvGraphicFramePr>
          <p:cNvPr id="11" name="Table 10">
            <a:extLst>
              <a:ext uri="{FF2B5EF4-FFF2-40B4-BE49-F238E27FC236}">
                <a16:creationId xmlns:a16="http://schemas.microsoft.com/office/drawing/2014/main" id="{5FC8E259-850B-516A-5A31-33EB88F31BC8}"/>
              </a:ext>
            </a:extLst>
          </p:cNvPr>
          <p:cNvGraphicFramePr>
            <a:graphicFrameLocks noGrp="1"/>
          </p:cNvGraphicFramePr>
          <p:nvPr>
            <p:extLst>
              <p:ext uri="{D42A27DB-BD31-4B8C-83A1-F6EECF244321}">
                <p14:modId xmlns:p14="http://schemas.microsoft.com/office/powerpoint/2010/main" val="1887981244"/>
              </p:ext>
            </p:extLst>
          </p:nvPr>
        </p:nvGraphicFramePr>
        <p:xfrm>
          <a:off x="715225" y="1059255"/>
          <a:ext cx="9460870" cy="5454182"/>
        </p:xfrm>
        <a:graphic>
          <a:graphicData uri="http://schemas.openxmlformats.org/drawingml/2006/table">
            <a:tbl>
              <a:tblPr firstRow="1" firstCol="1" bandRow="1">
                <a:tableStyleId>{5C22544A-7EE6-4342-B048-85BDC9FD1C3A}</a:tableStyleId>
              </a:tblPr>
              <a:tblGrid>
                <a:gridCol w="1478293">
                  <a:extLst>
                    <a:ext uri="{9D8B030D-6E8A-4147-A177-3AD203B41FA5}">
                      <a16:colId xmlns:a16="http://schemas.microsoft.com/office/drawing/2014/main" val="324833714"/>
                    </a:ext>
                  </a:extLst>
                </a:gridCol>
                <a:gridCol w="7982577">
                  <a:extLst>
                    <a:ext uri="{9D8B030D-6E8A-4147-A177-3AD203B41FA5}">
                      <a16:colId xmlns:a16="http://schemas.microsoft.com/office/drawing/2014/main" val="2971276101"/>
                    </a:ext>
                  </a:extLst>
                </a:gridCol>
              </a:tblGrid>
              <a:tr h="536299">
                <a:tc>
                  <a:txBody>
                    <a:bodyPr/>
                    <a:lstStyle/>
                    <a:p>
                      <a:pPr marL="0" marR="0">
                        <a:lnSpc>
                          <a:spcPts val="1500"/>
                        </a:lnSpc>
                        <a:spcBef>
                          <a:spcPts val="600"/>
                        </a:spcBef>
                        <a:spcAft>
                          <a:spcPts val="1200"/>
                        </a:spcAft>
                      </a:pPr>
                      <a:r>
                        <a:rPr lang="en-US" sz="700" kern="100">
                          <a:effectLst/>
                        </a:rPr>
                        <a:t>Comment</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nchor="ctr"/>
                </a:tc>
                <a:tc>
                  <a:txBody>
                    <a:bodyPr/>
                    <a:lstStyle/>
                    <a:p>
                      <a:pPr marL="0" marR="0">
                        <a:lnSpc>
                          <a:spcPts val="1500"/>
                        </a:lnSpc>
                        <a:spcBef>
                          <a:spcPts val="600"/>
                        </a:spcBef>
                        <a:spcAft>
                          <a:spcPts val="1200"/>
                        </a:spcAft>
                      </a:pPr>
                      <a:r>
                        <a:rPr lang="en-US" sz="700" kern="100">
                          <a:effectLst/>
                        </a:rPr>
                        <a:t>Response</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nchor="ctr"/>
                </a:tc>
                <a:extLst>
                  <a:ext uri="{0D108BD9-81ED-4DB2-BD59-A6C34878D82A}">
                    <a16:rowId xmlns:a16="http://schemas.microsoft.com/office/drawing/2014/main" val="2152881652"/>
                  </a:ext>
                </a:extLst>
              </a:tr>
              <a:tr h="390011">
                <a:tc>
                  <a:txBody>
                    <a:bodyPr/>
                    <a:lstStyle/>
                    <a:p>
                      <a:pPr marL="0" marR="0">
                        <a:lnSpc>
                          <a:spcPts val="1500"/>
                        </a:lnSpc>
                        <a:spcBef>
                          <a:spcPts val="600"/>
                        </a:spcBef>
                        <a:spcAft>
                          <a:spcPts val="1200"/>
                        </a:spcAft>
                      </a:pPr>
                      <a:r>
                        <a:rPr lang="en-US" sz="700" kern="100">
                          <a:effectLst/>
                        </a:rPr>
                        <a:t>Traffic</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A trip generation letter was distributed to WSDOT and Spokane County Public Works. They have provided no further comment on the project.</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3181214593"/>
                  </a:ext>
                </a:extLst>
              </a:tr>
              <a:tr h="234669">
                <a:tc>
                  <a:txBody>
                    <a:bodyPr/>
                    <a:lstStyle/>
                    <a:p>
                      <a:pPr marL="0" marR="0">
                        <a:lnSpc>
                          <a:spcPts val="1500"/>
                        </a:lnSpc>
                        <a:spcBef>
                          <a:spcPts val="600"/>
                        </a:spcBef>
                        <a:spcAft>
                          <a:spcPts val="1200"/>
                        </a:spcAft>
                      </a:pPr>
                      <a:r>
                        <a:rPr lang="en-US" sz="700" kern="100">
                          <a:effectLst/>
                        </a:rPr>
                        <a:t>Community Cohesion </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Properly designed multi-family development fits into community cohesion/community character.</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4022130438"/>
                  </a:ext>
                </a:extLst>
              </a:tr>
              <a:tr h="590840">
                <a:tc>
                  <a:txBody>
                    <a:bodyPr/>
                    <a:lstStyle/>
                    <a:p>
                      <a:pPr marL="0" marR="0">
                        <a:lnSpc>
                          <a:spcPts val="1500"/>
                        </a:lnSpc>
                        <a:spcBef>
                          <a:spcPts val="600"/>
                        </a:spcBef>
                        <a:spcAft>
                          <a:spcPts val="1200"/>
                        </a:spcAft>
                      </a:pPr>
                      <a:r>
                        <a:rPr lang="en-US" sz="700" kern="100">
                          <a:effectLst/>
                        </a:rPr>
                        <a:t>Safety</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The Burlington Northerns Sante Fe line was provided with an opportunity to provide comment on the project during SEPA circulation and prior to SEPA circulation. BNSF has not provided comment on the proposed project.</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946346496"/>
                  </a:ext>
                </a:extLst>
              </a:tr>
              <a:tr h="469587">
                <a:tc>
                  <a:txBody>
                    <a:bodyPr/>
                    <a:lstStyle/>
                    <a:p>
                      <a:pPr marL="0" marR="0">
                        <a:lnSpc>
                          <a:spcPts val="1500"/>
                        </a:lnSpc>
                        <a:spcBef>
                          <a:spcPts val="600"/>
                        </a:spcBef>
                        <a:spcAft>
                          <a:spcPts val="1200"/>
                        </a:spcAft>
                      </a:pPr>
                      <a:r>
                        <a:rPr lang="en-US" sz="700" kern="100">
                          <a:effectLst/>
                        </a:rPr>
                        <a:t> Population Density</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Spokane County staff has conducted a concurrency analysis for its capital facilities. Spokane County can serve the zone change without exceeding its Level of Service Standards.</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3626001950"/>
                  </a:ext>
                </a:extLst>
              </a:tr>
              <a:tr h="221412">
                <a:tc>
                  <a:txBody>
                    <a:bodyPr/>
                    <a:lstStyle/>
                    <a:p>
                      <a:pPr marL="0" marR="0">
                        <a:lnSpc>
                          <a:spcPts val="1500"/>
                        </a:lnSpc>
                        <a:spcBef>
                          <a:spcPts val="600"/>
                        </a:spcBef>
                        <a:spcAft>
                          <a:spcPts val="1200"/>
                        </a:spcAft>
                      </a:pPr>
                      <a:r>
                        <a:rPr lang="en-US" sz="700" kern="100">
                          <a:effectLst/>
                        </a:rPr>
                        <a:t>Impact on Taxpayers</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Comment Noted</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1478031561"/>
                  </a:ext>
                </a:extLst>
              </a:tr>
              <a:tr h="340536">
                <a:tc>
                  <a:txBody>
                    <a:bodyPr/>
                    <a:lstStyle/>
                    <a:p>
                      <a:pPr marL="0" marR="0">
                        <a:lnSpc>
                          <a:spcPts val="1500"/>
                        </a:lnSpc>
                        <a:spcBef>
                          <a:spcPts val="600"/>
                        </a:spcBef>
                        <a:spcAft>
                          <a:spcPts val="1200"/>
                        </a:spcAft>
                      </a:pPr>
                      <a:r>
                        <a:rPr lang="en-US" sz="700" kern="100">
                          <a:effectLst/>
                        </a:rPr>
                        <a:t>Impact on Quality of Life</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Comment Noted</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2989259254"/>
                  </a:ext>
                </a:extLst>
              </a:tr>
              <a:tr h="707836">
                <a:tc>
                  <a:txBody>
                    <a:bodyPr/>
                    <a:lstStyle/>
                    <a:p>
                      <a:pPr marL="0" marR="0">
                        <a:lnSpc>
                          <a:spcPts val="1500"/>
                        </a:lnSpc>
                        <a:spcBef>
                          <a:spcPts val="600"/>
                        </a:spcBef>
                        <a:spcAft>
                          <a:spcPts val="1200"/>
                        </a:spcAft>
                      </a:pPr>
                      <a:r>
                        <a:rPr lang="en-US" sz="700" kern="100">
                          <a:effectLst/>
                        </a:rPr>
                        <a:t>Environmental Concerns</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Relevant agencies have been notified including State of Washington Department of Fish and Wildlife, their comment stated that, “None of the parcels in the CPAs have habitat features that meet the definition of shrub steppe habitat. There were no other PHS features identified on the parcels in question”</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1147199328"/>
                  </a:ext>
                </a:extLst>
              </a:tr>
              <a:tr h="1422580">
                <a:tc>
                  <a:txBody>
                    <a:bodyPr/>
                    <a:lstStyle/>
                    <a:p>
                      <a:pPr marL="0" marR="0">
                        <a:lnSpc>
                          <a:spcPts val="1500"/>
                        </a:lnSpc>
                        <a:spcBef>
                          <a:spcPts val="600"/>
                        </a:spcBef>
                        <a:spcAft>
                          <a:spcPts val="1200"/>
                        </a:spcAft>
                      </a:pPr>
                      <a:r>
                        <a:rPr lang="en-US" sz="700" kern="100">
                          <a:effectLst/>
                        </a:rPr>
                        <a:t>Infrastructure Strain</a:t>
                      </a:r>
                      <a:endParaRPr lang="en-US" sz="7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tc>
                  <a:txBody>
                    <a:bodyPr/>
                    <a:lstStyle/>
                    <a:p>
                      <a:pPr marL="0" marR="0">
                        <a:lnSpc>
                          <a:spcPts val="1500"/>
                        </a:lnSpc>
                        <a:spcBef>
                          <a:spcPts val="600"/>
                        </a:spcBef>
                        <a:spcAft>
                          <a:spcPts val="1200"/>
                        </a:spcAft>
                      </a:pPr>
                      <a:r>
                        <a:rPr lang="en-US" sz="1200" kern="100">
                          <a:effectLst/>
                        </a:rPr>
                        <a:t>Spokane County Planning Staff have created a concurrency analysis to ensure that the zone change will not exceed the capacity of our capital facilities. WSDOT and Spokane County Public Works have not demonstrated any concerns with the project. Staff can confirm that Spokane County can serve this zone change without exceeding the level of service standards. Spokane County Water District 3 has stated that Water System upgrades may be required. The developer must consult with Spokane Water District 3 and must be able to provide proof of concurrent water prior to permit issuance.</a:t>
                      </a:r>
                      <a:endParaRPr lang="en-US" sz="1200" kern="100">
                        <a:effectLst/>
                        <a:latin typeface="Bookman Old Style" panose="02050604050505020204" pitchFamily="18" charset="0"/>
                        <a:ea typeface="Aptos" panose="020B0004020202020204" pitchFamily="34" charset="0"/>
                        <a:cs typeface="Times New Roman" panose="02020603050405020304" pitchFamily="18" charset="0"/>
                      </a:endParaRPr>
                    </a:p>
                  </a:txBody>
                  <a:tcPr marL="45571" marR="45571" marT="0" marB="0"/>
                </a:tc>
                <a:extLst>
                  <a:ext uri="{0D108BD9-81ED-4DB2-BD59-A6C34878D82A}">
                    <a16:rowId xmlns:a16="http://schemas.microsoft.com/office/drawing/2014/main" val="1200901761"/>
                  </a:ext>
                </a:extLst>
              </a:tr>
              <a:tr h="540412">
                <a:tc>
                  <a:txBody>
                    <a:bodyPr/>
                    <a:lstStyle/>
                    <a:p>
                      <a:pPr marL="0" marR="0">
                        <a:lnSpc>
                          <a:spcPts val="1500"/>
                        </a:lnSpc>
                        <a:spcBef>
                          <a:spcPts val="600"/>
                        </a:spcBef>
                        <a:spcAft>
                          <a:spcPts val="1200"/>
                        </a:spcAft>
                      </a:pPr>
                      <a:r>
                        <a:rPr lang="en-US" sz="700" kern="100">
                          <a:effectLst/>
                          <a:latin typeface="Bookman Old Style" panose="02050604050505020204" pitchFamily="18" charset="0"/>
                          <a:ea typeface="Aptos" panose="020B0004020202020204" pitchFamily="34" charset="0"/>
                          <a:cs typeface="Times New Roman" panose="02020603050405020304" pitchFamily="18" charset="0"/>
                        </a:rPr>
                        <a:t>Property Value</a:t>
                      </a:r>
                    </a:p>
                  </a:txBody>
                  <a:tcPr marL="45571" marR="45571" marT="0" marB="0"/>
                </a:tc>
                <a:tc>
                  <a:txBody>
                    <a:bodyPr/>
                    <a:lstStyle/>
                    <a:p>
                      <a:pPr marL="0" marR="0">
                        <a:lnSpc>
                          <a:spcPts val="1500"/>
                        </a:lnSpc>
                        <a:spcBef>
                          <a:spcPts val="600"/>
                        </a:spcBef>
                        <a:spcAft>
                          <a:spcPts val="1200"/>
                        </a:spcAft>
                      </a:pPr>
                      <a:r>
                        <a:rPr lang="en-US" sz="1200" kern="100">
                          <a:effectLst/>
                          <a:latin typeface="Bookman Old Style" panose="02050604050505020204" pitchFamily="18" charset="0"/>
                          <a:ea typeface="Aptos" panose="020B0004020202020204" pitchFamily="34" charset="0"/>
                          <a:cs typeface="Times New Roman" panose="02020603050405020304" pitchFamily="18" charset="0"/>
                        </a:rPr>
                        <a:t>Best planning practices do not suggest that siting multi-family development reduces neighborhood property values.</a:t>
                      </a:r>
                    </a:p>
                  </a:txBody>
                  <a:tcPr marL="45571" marR="45571" marT="0" marB="0"/>
                </a:tc>
                <a:extLst>
                  <a:ext uri="{0D108BD9-81ED-4DB2-BD59-A6C34878D82A}">
                    <a16:rowId xmlns:a16="http://schemas.microsoft.com/office/drawing/2014/main" val="2875610795"/>
                  </a:ext>
                </a:extLst>
              </a:tr>
            </a:tbl>
          </a:graphicData>
        </a:graphic>
      </p:graphicFrame>
    </p:spTree>
    <p:extLst>
      <p:ext uri="{BB962C8B-B14F-4D97-AF65-F5344CB8AC3E}">
        <p14:creationId xmlns:p14="http://schemas.microsoft.com/office/powerpoint/2010/main" val="37450666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135259" y="725462"/>
            <a:ext cx="10998640" cy="6086282"/>
          </a:xfrm>
          <a:prstGeom prst="rect">
            <a:avLst/>
          </a:prstGeom>
          <a:noFill/>
        </p:spPr>
        <p:txBody>
          <a:bodyPr wrap="square">
            <a:spAutoFit/>
          </a:bodyPr>
          <a:lstStyle/>
          <a:p>
            <a:r>
              <a:rPr lang="en-US" sz="2200" b="1">
                <a:latin typeface="Bookman Old Style" panose="02050604050505020204" pitchFamily="18" charset="0"/>
              </a:rPr>
              <a:t>SEPA (Mitigated Determination of Nonsignificance)</a:t>
            </a:r>
          </a:p>
          <a:p>
            <a:endParaRPr lang="en-US" sz="2200" b="1">
              <a:latin typeface="Bookman Old Style" panose="02050604050505020204" pitchFamily="18" charset="0"/>
            </a:endParaRPr>
          </a:p>
          <a:p>
            <a:pPr marL="0" marR="0">
              <a:lnSpc>
                <a:spcPts val="1500"/>
              </a:lnSpc>
              <a:spcBef>
                <a:spcPts val="600"/>
              </a:spcBef>
              <a:spcAft>
                <a:spcPts val="1200"/>
              </a:spcAft>
            </a:pPr>
            <a:r>
              <a:rPr lang="en-US" sz="1800" b="1" kern="100">
                <a:effectLst/>
                <a:latin typeface="Bookman Old Style" panose="02050604050505020204" pitchFamily="18" charset="0"/>
                <a:ea typeface="Aptos" panose="020B0004020202020204" pitchFamily="34" charset="0"/>
                <a:cs typeface="Arial" panose="020B0604020202020204" pitchFamily="34" charset="0"/>
              </a:rPr>
              <a:t>Washington State Department of Archaeology &amp; Historic Preservation</a:t>
            </a:r>
          </a:p>
          <a:p>
            <a:pPr marL="0" marR="0"/>
            <a:r>
              <a:rPr lang="en-US" sz="1800" kern="100">
                <a:effectLst/>
                <a:latin typeface="Bookman Old Style" panose="02050604050505020204" pitchFamily="18" charset="0"/>
                <a:ea typeface="Aptos" panose="020B0004020202020204" pitchFamily="34" charset="0"/>
                <a:cs typeface="Arial" panose="020B0604020202020204" pitchFamily="34" charset="0"/>
              </a:rPr>
              <a:t>Requires a professional archeological survey of the project that shall be completed and submitted to </a:t>
            </a:r>
            <a:r>
              <a:rPr lang="en-US" sz="1800" kern="100" err="1">
                <a:effectLst/>
                <a:latin typeface="Bookman Old Style" panose="02050604050505020204" pitchFamily="18" charset="0"/>
                <a:ea typeface="Aptos" panose="020B0004020202020204" pitchFamily="34" charset="0"/>
                <a:cs typeface="Arial" panose="020B0604020202020204" pitchFamily="34" charset="0"/>
              </a:rPr>
              <a:t>DAHP</a:t>
            </a:r>
            <a:r>
              <a:rPr lang="en-US" sz="1800" kern="100">
                <a:effectLst/>
                <a:latin typeface="Bookman Old Style" panose="02050604050505020204" pitchFamily="18" charset="0"/>
                <a:ea typeface="Aptos" panose="020B0004020202020204" pitchFamily="34" charset="0"/>
                <a:cs typeface="Arial" panose="020B0604020202020204" pitchFamily="34" charset="0"/>
              </a:rPr>
              <a:t> before any ground-disturbing activities or before the issuance of any construction or grading permits.</a:t>
            </a:r>
          </a:p>
          <a:p>
            <a:pPr marL="0" marR="0"/>
            <a:endParaRPr lang="en-US" sz="1800" kern="100">
              <a:effectLst/>
              <a:latin typeface="Bookman Old Style" panose="02050604050505020204" pitchFamily="18" charset="0"/>
              <a:ea typeface="Aptos" panose="020B0004020202020204" pitchFamily="34" charset="0"/>
              <a:cs typeface="Arial" panose="020B0604020202020204" pitchFamily="34" charset="0"/>
            </a:endParaRPr>
          </a:p>
          <a:p>
            <a:pPr>
              <a:lnSpc>
                <a:spcPts val="1500"/>
              </a:lnSpc>
              <a:spcBef>
                <a:spcPts val="600"/>
              </a:spcBef>
              <a:spcAft>
                <a:spcPts val="1200"/>
              </a:spcAft>
            </a:pPr>
            <a:r>
              <a:rPr lang="en-US" sz="1800" b="1" kern="100">
                <a:effectLst/>
                <a:latin typeface="Bookman Old Style" panose="02050604050505020204" pitchFamily="18" charset="0"/>
                <a:ea typeface="Aptos" panose="020B0004020202020204" pitchFamily="34" charset="0"/>
                <a:cs typeface="Arial" panose="020B0604020202020204" pitchFamily="34" charset="0"/>
              </a:rPr>
              <a:t>Spokane County Water District 3</a:t>
            </a:r>
          </a:p>
          <a:p>
            <a:r>
              <a:rPr lang="en-US">
                <a:latin typeface="Bookman Old Style" panose="02050604050505020204" pitchFamily="18" charset="0"/>
              </a:rPr>
              <a:t>Spokane County Water District 3 has stated that water systems upgrades may be required. Spokane County shall not issue any building permits until water concurrency is provided to the satisfaction of Spokane County Water District 3.</a:t>
            </a:r>
          </a:p>
          <a:p>
            <a:endParaRPr lang="en-US" sz="2200" b="1">
              <a:latin typeface="Bookman Old Style" panose="02050604050505020204" pitchFamily="18" charset="0"/>
            </a:endParaRPr>
          </a:p>
          <a:p>
            <a:r>
              <a:rPr lang="en-US" b="1">
                <a:latin typeface="Bookman Old Style" panose="02050604050505020204" pitchFamily="18" charset="0"/>
              </a:rPr>
              <a:t>Spokane County Public Works</a:t>
            </a:r>
          </a:p>
          <a:p>
            <a:r>
              <a:rPr lang="en-US" sz="1800">
                <a:effectLst/>
                <a:latin typeface="Bookman Old Style" panose="02050604050505020204" pitchFamily="18" charset="0"/>
                <a:ea typeface="Aptos" panose="020B0004020202020204" pitchFamily="34" charset="0"/>
                <a:cs typeface="Arial" panose="020B0604020202020204" pitchFamily="34" charset="0"/>
              </a:rPr>
              <a:t>Spokane County Public Works has clarified the proposed site does not have an active sewer service serving the proposed site. Additionally, Public Works indicated there is no sewer improvements planned for the proposed site in the current County six-year sewer plan.  As per the development regulations/zoning code of the governing authority as amended projects that fall within the boundaries of the UGA are required to connect to a sanitary sewer system. </a:t>
            </a:r>
            <a:r>
              <a:rPr lang="en-US" sz="1800" i="1">
                <a:solidFill>
                  <a:srgbClr val="002060"/>
                </a:solidFill>
                <a:effectLst/>
                <a:latin typeface="Bookman Old Style" panose="02050604050505020204" pitchFamily="18" charset="0"/>
                <a:ea typeface="Aptos" panose="020B0004020202020204" pitchFamily="34" charset="0"/>
                <a:cs typeface="Arial" panose="020B0604020202020204" pitchFamily="34" charset="0"/>
              </a:rPr>
              <a:t>No building permit shall be issued until the developer has demonstrated sewage concurrency to the satisfaction of Spokane County Public Works.</a:t>
            </a:r>
            <a:endParaRPr lang="en-US" b="1" i="1">
              <a:solidFill>
                <a:srgbClr val="002060"/>
              </a:solidFill>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22</a:t>
            </a:fld>
            <a:endParaRPr lang="en-US" sz="1200">
              <a:solidFill>
                <a:schemeClr val="bg1"/>
              </a:solidFill>
            </a:endParaRPr>
          </a:p>
        </p:txBody>
      </p:sp>
    </p:spTree>
    <p:extLst>
      <p:ext uri="{BB962C8B-B14F-4D97-AF65-F5344CB8AC3E}">
        <p14:creationId xmlns:p14="http://schemas.microsoft.com/office/powerpoint/2010/main" val="25941095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CPA-04-24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5" name="Slide Number Placeholder 4">
            <a:extLst>
              <a:ext uri="{FF2B5EF4-FFF2-40B4-BE49-F238E27FC236}">
                <a16:creationId xmlns:a16="http://schemas.microsoft.com/office/drawing/2014/main" id="{030B0FDC-8720-CC03-A629-78F6675489E2}"/>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23</a:t>
            </a:fld>
            <a:endParaRPr lang="en-US" sz="1200">
              <a:solidFill>
                <a:schemeClr val="bg1"/>
              </a:solidFill>
            </a:endParaRPr>
          </a:p>
        </p:txBody>
      </p:sp>
      <p:pic>
        <p:nvPicPr>
          <p:cNvPr id="4" name="Picture 3">
            <a:extLst>
              <a:ext uri="{FF2B5EF4-FFF2-40B4-BE49-F238E27FC236}">
                <a16:creationId xmlns:a16="http://schemas.microsoft.com/office/drawing/2014/main" id="{098ABC45-6048-EFA6-6BAD-DD5CBA2A2A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8337" y="950118"/>
            <a:ext cx="7629525" cy="5892800"/>
          </a:xfrm>
          <a:prstGeom prst="rect">
            <a:avLst/>
          </a:prstGeom>
          <a:noFill/>
        </p:spPr>
      </p:pic>
    </p:spTree>
    <p:extLst>
      <p:ext uri="{BB962C8B-B14F-4D97-AF65-F5344CB8AC3E}">
        <p14:creationId xmlns:p14="http://schemas.microsoft.com/office/powerpoint/2010/main" val="16255070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2AE49-EACD-BAED-F65D-CCC39165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8E3D6-BD16-2608-0566-465AA1A639EA}"/>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4B3A042-5DE0-1E21-8886-A309961AB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0F1403EC-DD37-B345-0808-3BE9016AA132}"/>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277AFD74-4BA2-5F75-C5FF-BD952743C0ED}"/>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RT → RC</a:t>
            </a:r>
          </a:p>
          <a:p>
            <a:pPr lvl="1"/>
            <a:r>
              <a:rPr lang="en-US" sz="2200">
                <a:latin typeface="Bookman Old Style"/>
              </a:rPr>
              <a:t>11.5 acres</a:t>
            </a:r>
          </a:p>
          <a:p>
            <a:pPr lvl="1"/>
            <a:r>
              <a:rPr lang="en-US" sz="2200">
                <a:latin typeface="Bookman Old Style"/>
              </a:rPr>
              <a:t>Spangle UGA</a:t>
            </a:r>
          </a:p>
          <a:p>
            <a:pPr lvl="1"/>
            <a:r>
              <a:rPr lang="en-US" sz="2200">
                <a:latin typeface="Bookman Old Style"/>
              </a:rPr>
              <a:t>Access: U.S. 195</a:t>
            </a:r>
          </a:p>
          <a:p>
            <a:pPr lvl="1"/>
            <a:r>
              <a:rPr lang="en-US" sz="2200">
                <a:latin typeface="Bookman Old Style"/>
              </a:rPr>
              <a:t>City of Spangle Water</a:t>
            </a:r>
          </a:p>
          <a:p>
            <a:pPr lvl="1"/>
            <a:r>
              <a:rPr lang="en-US" sz="2200">
                <a:latin typeface="Bookman Old Style"/>
              </a:rPr>
              <a:t>City of Spangle Sewer</a:t>
            </a:r>
          </a:p>
          <a:p>
            <a:pPr lvl="1"/>
            <a:r>
              <a:rPr lang="en-US" sz="2200">
                <a:latin typeface="Bookman Old Style"/>
              </a:rPr>
              <a:t>Liberty Schools</a:t>
            </a:r>
          </a:p>
          <a:p>
            <a:pPr lvl="1"/>
            <a:r>
              <a:rPr lang="en-US" sz="2200">
                <a:latin typeface="Bookman Old Style"/>
              </a:rPr>
              <a:t>Fire District 3</a:t>
            </a:r>
          </a:p>
        </p:txBody>
      </p:sp>
      <p:sp>
        <p:nvSpPr>
          <p:cNvPr id="14" name="TextBox 13">
            <a:extLst>
              <a:ext uri="{FF2B5EF4-FFF2-40B4-BE49-F238E27FC236}">
                <a16:creationId xmlns:a16="http://schemas.microsoft.com/office/drawing/2014/main" id="{17DE0DAB-5BCD-9BA9-088F-EA892DDA7870}"/>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pic>
        <p:nvPicPr>
          <p:cNvPr id="3" name="Picture 2" descr="A map of a city">
            <a:extLst>
              <a:ext uri="{FF2B5EF4-FFF2-40B4-BE49-F238E27FC236}">
                <a16:creationId xmlns:a16="http://schemas.microsoft.com/office/drawing/2014/main" id="{2E3A3C88-9DB9-0FA4-D439-510C76C44722}"/>
              </a:ext>
            </a:extLst>
          </p:cNvPr>
          <p:cNvPicPr>
            <a:picLocks noChangeAspect="1"/>
          </p:cNvPicPr>
          <p:nvPr/>
        </p:nvPicPr>
        <p:blipFill rotWithShape="1">
          <a:blip r:embed="rId4">
            <a:extLst>
              <a:ext uri="{28A0092B-C50C-407E-A947-70E740481C1C}">
                <a14:useLocalDpi xmlns:a14="http://schemas.microsoft.com/office/drawing/2010/main" val="0"/>
              </a:ext>
            </a:extLst>
          </a:blip>
          <a:srcRect l="2946" t="8378" r="7269"/>
          <a:stretch/>
        </p:blipFill>
        <p:spPr bwMode="auto">
          <a:xfrm>
            <a:off x="321690" y="2042355"/>
            <a:ext cx="4933950" cy="383667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F30345F3-23BA-4454-6490-E1753B6C3E02}"/>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24</a:t>
            </a:fld>
            <a:endParaRPr lang="en-US" sz="1200">
              <a:solidFill>
                <a:schemeClr val="bg1"/>
              </a:solidFill>
            </a:endParaRPr>
          </a:p>
        </p:txBody>
      </p:sp>
    </p:spTree>
    <p:extLst>
      <p:ext uri="{BB962C8B-B14F-4D97-AF65-F5344CB8AC3E}">
        <p14:creationId xmlns:p14="http://schemas.microsoft.com/office/powerpoint/2010/main" val="15868236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7502-460D-302D-DC9F-4EBCAB5E2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9288B-60B9-D4C4-DED0-DA20F34D213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6E553E4D-5762-4113-7D9F-0503D7614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C0593396-D554-394D-0603-EC0233BC8A1E}"/>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DADFCA37-9B83-24FC-1F0F-748648E2D03B}"/>
              </a:ext>
            </a:extLst>
          </p:cNvPr>
          <p:cNvSpPr txBox="1"/>
          <p:nvPr/>
        </p:nvSpPr>
        <p:spPr>
          <a:xfrm>
            <a:off x="321690" y="1408784"/>
            <a:ext cx="9863710" cy="2841804"/>
          </a:xfrm>
          <a:prstGeom prst="rect">
            <a:avLst/>
          </a:prstGeom>
          <a:noFill/>
        </p:spPr>
        <p:txBody>
          <a:bodyPr wrap="square">
            <a:spAutoFit/>
          </a:bodyPr>
          <a:lstStyle/>
          <a:p>
            <a:r>
              <a:rPr lang="en-US" sz="2200" b="1">
                <a:latin typeface="Bookman Old Style" panose="02050604050505020204" pitchFamily="18" charset="0"/>
              </a:rPr>
              <a:t>Site Description</a:t>
            </a:r>
          </a:p>
          <a:p>
            <a:pPr>
              <a:spcBef>
                <a:spcPts val="500"/>
              </a:spcBef>
              <a:spcAft>
                <a:spcPts val="1000"/>
              </a:spcAft>
            </a:pPr>
            <a:r>
              <a:rPr lang="en-US" sz="2000">
                <a:effectLst/>
                <a:latin typeface="Bookman Old Style" panose="02050604050505020204" pitchFamily="18" charset="0"/>
                <a:ea typeface="Calibri" panose="020F0502020204030204" pitchFamily="34" charset="0"/>
                <a:cs typeface="Arial" panose="020B0604020202020204" pitchFamily="34" charset="0"/>
              </a:rPr>
              <a:t>Located north of Spangle along Old State Route 195 and the current US-195 Highway. The current surrounding comprehensive plan zoning designation is Large Tract Agriculture. The subject proposal is located in the Spangle joint planning area. The Spangle wastewater treatment plant is south of the western subject area. A designated Department of Natural Resource stream is on the easterly boundary portion of the proposal.</a:t>
            </a:r>
          </a:p>
          <a:p>
            <a:pPr>
              <a:spcBef>
                <a:spcPts val="500"/>
              </a:spcBef>
              <a:spcAft>
                <a:spcPts val="1000"/>
              </a:spcAft>
            </a:pPr>
            <a:r>
              <a:rPr lang="en-US" sz="2000" i="1">
                <a:solidFill>
                  <a:srgbClr val="002060"/>
                </a:solidFill>
                <a:effectLst/>
                <a:latin typeface="Bookman Old Style" panose="02050604050505020204" pitchFamily="18" charset="0"/>
                <a:ea typeface="Calibri" panose="020F0502020204030204" pitchFamily="34" charset="0"/>
                <a:cs typeface="Arial" panose="020B0604020202020204" pitchFamily="34" charset="0"/>
              </a:rPr>
              <a:t>The site is unserved by urban services.</a:t>
            </a:r>
            <a:r>
              <a:rPr lang="en-US" sz="2000" b="1" i="1">
                <a:solidFill>
                  <a:srgbClr val="002060"/>
                </a:solidFill>
                <a:latin typeface="Bookman Old Style" panose="02050604050505020204" pitchFamily="18" charset="0"/>
              </a:rPr>
              <a:t> </a:t>
            </a:r>
          </a:p>
        </p:txBody>
      </p:sp>
      <p:sp>
        <p:nvSpPr>
          <p:cNvPr id="5" name="Slide Number Placeholder 4">
            <a:extLst>
              <a:ext uri="{FF2B5EF4-FFF2-40B4-BE49-F238E27FC236}">
                <a16:creationId xmlns:a16="http://schemas.microsoft.com/office/drawing/2014/main" id="{84821C87-A06E-5083-C01F-E293258C9058}"/>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25</a:t>
            </a:fld>
            <a:endParaRPr lang="en-US" sz="1200">
              <a:solidFill>
                <a:schemeClr val="bg1"/>
              </a:solidFill>
            </a:endParaRPr>
          </a:p>
        </p:txBody>
      </p:sp>
    </p:spTree>
    <p:extLst>
      <p:ext uri="{BB962C8B-B14F-4D97-AF65-F5344CB8AC3E}">
        <p14:creationId xmlns:p14="http://schemas.microsoft.com/office/powerpoint/2010/main" val="414671460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2893100"/>
          </a:xfrm>
          <a:prstGeom prst="rect">
            <a:avLst/>
          </a:prstGeom>
          <a:noFill/>
        </p:spPr>
        <p:txBody>
          <a:bodyPr wrap="square">
            <a:spAutoFit/>
          </a:bodyPr>
          <a:lstStyle/>
          <a:p>
            <a:r>
              <a:rPr lang="en-US" sz="2200" b="1">
                <a:latin typeface="Bookman Old Style" panose="02050604050505020204" pitchFamily="18" charset="0"/>
              </a:rPr>
              <a:t>Critical Areas</a:t>
            </a:r>
          </a:p>
          <a:p>
            <a:r>
              <a:rPr lang="en-US" sz="2000">
                <a:latin typeface="Bookman Old Style" panose="02050604050505020204" pitchFamily="18" charset="0"/>
                <a:cs typeface="Arial" panose="020B0604020202020204" pitchFamily="34" charset="0"/>
              </a:rPr>
              <a:t>The project area is in a low susceptibility zone of a critical aquifer recharge area. It is bordered by a stream (Spangle Creek) along its easterly side that could be a fish habitat. The project area along Spangle Creek, about 100-135 feet is in a 100-year floodplain. </a:t>
            </a:r>
            <a:endParaRPr lang="en-US" sz="2200">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26</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6226250" y="1408784"/>
            <a:ext cx="5164710" cy="2585323"/>
          </a:xfrm>
          <a:prstGeom prst="rect">
            <a:avLst/>
          </a:prstGeom>
          <a:noFill/>
        </p:spPr>
        <p:txBody>
          <a:bodyPr wrap="square">
            <a:spAutoFit/>
          </a:bodyPr>
          <a:lstStyle/>
          <a:p>
            <a:r>
              <a:rPr lang="en-US" sz="2200" b="1">
                <a:latin typeface="Bookman Old Style" panose="02050604050505020204" pitchFamily="18" charset="0"/>
              </a:rPr>
              <a:t>Nearby Amenities</a:t>
            </a:r>
          </a:p>
          <a:p>
            <a:r>
              <a:rPr lang="en-US" sz="2000">
                <a:latin typeface="Bookman Old Style" panose="02050604050505020204" pitchFamily="18" charset="0"/>
                <a:ea typeface="Calibri" panose="020F0502020204030204" pitchFamily="34" charset="0"/>
                <a:cs typeface="Arial" panose="020B0604020202020204" pitchFamily="34" charset="0"/>
              </a:rPr>
              <a:t>Nearly the entire city of Spangle is within a mile of this project site, meaning that visitors to the site would be close to Spangle’s two local restaurants, other local businesses and local park. All residents of Spangle live within a mile of the project site.</a:t>
            </a:r>
            <a:endParaRPr lang="en-US" sz="2200" b="1">
              <a:latin typeface="Bookman Old Style" panose="02050604050505020204" pitchFamily="18" charset="0"/>
            </a:endParaRPr>
          </a:p>
        </p:txBody>
      </p:sp>
    </p:spTree>
    <p:extLst>
      <p:ext uri="{BB962C8B-B14F-4D97-AF65-F5344CB8AC3E}">
        <p14:creationId xmlns:p14="http://schemas.microsoft.com/office/powerpoint/2010/main" val="4609801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914869"/>
            <a:ext cx="5164710" cy="430887"/>
          </a:xfrm>
          <a:prstGeom prst="rect">
            <a:avLst/>
          </a:prstGeom>
          <a:noFill/>
        </p:spPr>
        <p:txBody>
          <a:bodyPr wrap="square">
            <a:spAutoFit/>
          </a:bodyPr>
          <a:lstStyle/>
          <a:p>
            <a:r>
              <a:rPr lang="en-US" sz="2200" b="1">
                <a:latin typeface="Bookman Old Style" panose="02050604050505020204" pitchFamily="18" charset="0"/>
              </a:rPr>
              <a:t>Public Comments</a:t>
            </a: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27</a:t>
            </a:fld>
            <a:endParaRPr lang="en-US" sz="1200">
              <a:solidFill>
                <a:schemeClr val="bg1"/>
              </a:solidFill>
            </a:endParaRPr>
          </a:p>
        </p:txBody>
      </p:sp>
      <p:graphicFrame>
        <p:nvGraphicFramePr>
          <p:cNvPr id="3" name="Table 2">
            <a:extLst>
              <a:ext uri="{FF2B5EF4-FFF2-40B4-BE49-F238E27FC236}">
                <a16:creationId xmlns:a16="http://schemas.microsoft.com/office/drawing/2014/main" id="{E1BA32A5-B506-1E39-9AC4-422E64FD9605}"/>
              </a:ext>
            </a:extLst>
          </p:cNvPr>
          <p:cNvGraphicFramePr>
            <a:graphicFrameLocks noGrp="1"/>
          </p:cNvGraphicFramePr>
          <p:nvPr>
            <p:extLst>
              <p:ext uri="{D42A27DB-BD31-4B8C-83A1-F6EECF244321}">
                <p14:modId xmlns:p14="http://schemas.microsoft.com/office/powerpoint/2010/main" val="360189752"/>
              </p:ext>
            </p:extLst>
          </p:nvPr>
        </p:nvGraphicFramePr>
        <p:xfrm>
          <a:off x="321690" y="1392236"/>
          <a:ext cx="10491312" cy="4787900"/>
        </p:xfrm>
        <a:graphic>
          <a:graphicData uri="http://schemas.openxmlformats.org/drawingml/2006/table">
            <a:tbl>
              <a:tblPr firstRow="1" bandRow="1">
                <a:tableStyleId>{5C22544A-7EE6-4342-B048-85BDC9FD1C3A}</a:tableStyleId>
              </a:tblPr>
              <a:tblGrid>
                <a:gridCol w="5245656">
                  <a:extLst>
                    <a:ext uri="{9D8B030D-6E8A-4147-A177-3AD203B41FA5}">
                      <a16:colId xmlns:a16="http://schemas.microsoft.com/office/drawing/2014/main" val="3943947081"/>
                    </a:ext>
                  </a:extLst>
                </a:gridCol>
                <a:gridCol w="5245656">
                  <a:extLst>
                    <a:ext uri="{9D8B030D-6E8A-4147-A177-3AD203B41FA5}">
                      <a16:colId xmlns:a16="http://schemas.microsoft.com/office/drawing/2014/main" val="3994189128"/>
                    </a:ext>
                  </a:extLst>
                </a:gridCol>
              </a:tblGrid>
              <a:tr h="370840">
                <a:tc>
                  <a:txBody>
                    <a:bodyPr/>
                    <a:lstStyle/>
                    <a:p>
                      <a:r>
                        <a:rPr lang="en-US" sz="1200"/>
                        <a:t>Comment</a:t>
                      </a:r>
                    </a:p>
                  </a:txBody>
                  <a:tcPr/>
                </a:tc>
                <a:tc>
                  <a:txBody>
                    <a:bodyPr/>
                    <a:lstStyle/>
                    <a:p>
                      <a:r>
                        <a:rPr lang="en-US" sz="1200"/>
                        <a:t>Response</a:t>
                      </a:r>
                    </a:p>
                  </a:txBody>
                  <a:tcPr/>
                </a:tc>
                <a:extLst>
                  <a:ext uri="{0D108BD9-81ED-4DB2-BD59-A6C34878D82A}">
                    <a16:rowId xmlns:a16="http://schemas.microsoft.com/office/drawing/2014/main" val="617128333"/>
                  </a:ext>
                </a:extLst>
              </a:tr>
              <a:tr h="370840">
                <a:tc>
                  <a:txBody>
                    <a:bodyPr/>
                    <a:lstStyle/>
                    <a:p>
                      <a:r>
                        <a:rPr lang="en-US" sz="1200"/>
                        <a:t>GMA Compliance</a:t>
                      </a:r>
                    </a:p>
                  </a:txBody>
                  <a:tcPr/>
                </a:tc>
                <a:tc>
                  <a:txBody>
                    <a:bodyPr/>
                    <a:lstStyle/>
                    <a:p>
                      <a:r>
                        <a:rPr lang="en-US" sz="1050" i="1" kern="1200">
                          <a:solidFill>
                            <a:schemeClr val="dk1"/>
                          </a:solidFill>
                          <a:effectLst/>
                          <a:latin typeface="+mn-lt"/>
                          <a:ea typeface="+mn-ea"/>
                          <a:cs typeface="+mn-cs"/>
                        </a:rPr>
                        <a:t>This development will be subject to GMA compliance.</a:t>
                      </a:r>
                      <a:endParaRPr lang="en-US" sz="1050"/>
                    </a:p>
                  </a:txBody>
                  <a:tcPr/>
                </a:tc>
                <a:extLst>
                  <a:ext uri="{0D108BD9-81ED-4DB2-BD59-A6C34878D82A}">
                    <a16:rowId xmlns:a16="http://schemas.microsoft.com/office/drawing/2014/main" val="2532253678"/>
                  </a:ext>
                </a:extLst>
              </a:tr>
              <a:tr h="370840">
                <a:tc>
                  <a:txBody>
                    <a:bodyPr/>
                    <a:lstStyle/>
                    <a:p>
                      <a:r>
                        <a:rPr lang="en-US" sz="1200" kern="1200">
                          <a:solidFill>
                            <a:schemeClr val="dk1"/>
                          </a:solidFill>
                          <a:effectLst/>
                          <a:latin typeface="+mn-lt"/>
                          <a:ea typeface="+mn-ea"/>
                          <a:cs typeface="+mn-cs"/>
                        </a:rPr>
                        <a:t>Environmental Concerns</a:t>
                      </a:r>
                      <a:endParaRPr lang="en-US" sz="1200"/>
                    </a:p>
                  </a:txBody>
                  <a:tcPr/>
                </a:tc>
                <a:tc>
                  <a:txBody>
                    <a:bodyPr/>
                    <a:lstStyle/>
                    <a:p>
                      <a:r>
                        <a:rPr lang="en-US" sz="1050" i="1" kern="1200">
                          <a:solidFill>
                            <a:schemeClr val="dk1"/>
                          </a:solidFill>
                          <a:effectLst/>
                          <a:latin typeface="+mn-lt"/>
                          <a:ea typeface="+mn-ea"/>
                          <a:cs typeface="+mn-cs"/>
                        </a:rPr>
                        <a:t>Any development that occurs on the property will not be allowed within 100’ of Spangle Creek.</a:t>
                      </a:r>
                      <a:endParaRPr lang="en-US" sz="1050"/>
                    </a:p>
                  </a:txBody>
                  <a:tcPr/>
                </a:tc>
                <a:extLst>
                  <a:ext uri="{0D108BD9-81ED-4DB2-BD59-A6C34878D82A}">
                    <a16:rowId xmlns:a16="http://schemas.microsoft.com/office/drawing/2014/main" val="3784733653"/>
                  </a:ext>
                </a:extLst>
              </a:tr>
              <a:tr h="370840">
                <a:tc>
                  <a:txBody>
                    <a:bodyPr/>
                    <a:lstStyle/>
                    <a:p>
                      <a:r>
                        <a:rPr lang="en-US" sz="1200"/>
                        <a:t>Traffic Concerns</a:t>
                      </a:r>
                    </a:p>
                  </a:txBody>
                  <a:tcPr/>
                </a:tc>
                <a:tc>
                  <a:txBody>
                    <a:bodyPr/>
                    <a:lstStyle/>
                    <a:p>
                      <a:r>
                        <a:rPr lang="en-US" sz="1050" i="1" kern="1200">
                          <a:solidFill>
                            <a:schemeClr val="dk1"/>
                          </a:solidFill>
                          <a:effectLst/>
                          <a:latin typeface="+mn-lt"/>
                          <a:ea typeface="+mn-ea"/>
                          <a:cs typeface="+mn-cs"/>
                        </a:rPr>
                        <a:t>WSDOT is requiring a traffic analysis and a trip distribution letter to be completed for this CPA.</a:t>
                      </a:r>
                      <a:endParaRPr lang="en-US" sz="1050"/>
                    </a:p>
                  </a:txBody>
                  <a:tcPr/>
                </a:tc>
                <a:extLst>
                  <a:ext uri="{0D108BD9-81ED-4DB2-BD59-A6C34878D82A}">
                    <a16:rowId xmlns:a16="http://schemas.microsoft.com/office/drawing/2014/main" val="3086394951"/>
                  </a:ext>
                </a:extLst>
              </a:tr>
              <a:tr h="370840">
                <a:tc>
                  <a:txBody>
                    <a:bodyPr/>
                    <a:lstStyle/>
                    <a:p>
                      <a:r>
                        <a:rPr lang="en-US" sz="1200"/>
                        <a:t>Impacts on Utilities</a:t>
                      </a:r>
                    </a:p>
                  </a:txBody>
                  <a:tcPr/>
                </a:tc>
                <a:tc>
                  <a:txBody>
                    <a:bodyPr/>
                    <a:lstStyle/>
                    <a:p>
                      <a:r>
                        <a:rPr lang="en-US" sz="1050" i="1" kern="1200">
                          <a:solidFill>
                            <a:schemeClr val="dk1"/>
                          </a:solidFill>
                          <a:effectLst/>
                          <a:latin typeface="+mn-lt"/>
                          <a:ea typeface="+mn-ea"/>
                          <a:cs typeface="+mn-cs"/>
                        </a:rPr>
                        <a:t>This site will initially use a well and a septic system, as the Town of Spangle does not currently run water or sewer to the property. However, following the update of Spangle’s water plan, the property’s need for water and sewer connections will be reassessed.</a:t>
                      </a:r>
                      <a:endParaRPr lang="en-US" sz="1050" kern="1200">
                        <a:solidFill>
                          <a:schemeClr val="dk1"/>
                        </a:solidFill>
                        <a:effectLst/>
                        <a:latin typeface="+mn-lt"/>
                        <a:ea typeface="+mn-ea"/>
                        <a:cs typeface="+mn-cs"/>
                      </a:endParaRPr>
                    </a:p>
                    <a:p>
                      <a:endParaRPr lang="en-US" sz="1050" i="1" kern="1200">
                        <a:solidFill>
                          <a:schemeClr val="dk1"/>
                        </a:solidFill>
                        <a:effectLst/>
                        <a:latin typeface="+mn-lt"/>
                        <a:ea typeface="+mn-ea"/>
                        <a:cs typeface="+mn-cs"/>
                      </a:endParaRPr>
                    </a:p>
                    <a:p>
                      <a:r>
                        <a:rPr lang="en-US" sz="1050" i="1" kern="1200">
                          <a:solidFill>
                            <a:schemeClr val="dk1"/>
                          </a:solidFill>
                          <a:effectLst/>
                          <a:latin typeface="+mn-lt"/>
                          <a:ea typeface="+mn-ea"/>
                          <a:cs typeface="+mn-cs"/>
                        </a:rPr>
                        <a:t>It should be noted that a letter from a legal representative of the Town of Spangle indicates that the Town has serious concerns about the applicant drilling a well on the property. However, legal representatives for the applicant have concluded that they may use an exempt well, which would mean they would not have to obtain a permit from the Department of Ecology before </a:t>
                      </a:r>
                      <a:r>
                        <a:rPr lang="en-US" sz="1050" i="1" u="none" kern="1200">
                          <a:solidFill>
                            <a:schemeClr val="dk1"/>
                          </a:solidFill>
                          <a:effectLst/>
                          <a:latin typeface="+mn-lt"/>
                          <a:ea typeface="+mn-ea"/>
                          <a:cs typeface="+mn-cs"/>
                        </a:rPr>
                        <a:t>drilling</a:t>
                      </a:r>
                      <a:r>
                        <a:rPr lang="en-US" sz="1050" i="1" kern="1200">
                          <a:solidFill>
                            <a:schemeClr val="dk1"/>
                          </a:solidFill>
                          <a:effectLst/>
                          <a:latin typeface="+mn-lt"/>
                          <a:ea typeface="+mn-ea"/>
                          <a:cs typeface="+mn-cs"/>
                        </a:rPr>
                        <a:t>.</a:t>
                      </a:r>
                      <a:r>
                        <a:rPr lang="en-US" sz="1050">
                          <a:effectLst/>
                        </a:rPr>
                        <a:t> </a:t>
                      </a:r>
                      <a:r>
                        <a:rPr lang="en-US" sz="1050" kern="1200">
                          <a:solidFill>
                            <a:schemeClr val="dk1"/>
                          </a:solidFill>
                          <a:effectLst/>
                          <a:latin typeface="+mn-lt"/>
                          <a:ea typeface="+mn-ea"/>
                          <a:cs typeface="+mn-cs"/>
                        </a:rPr>
                        <a:t> </a:t>
                      </a:r>
                      <a:endParaRPr lang="en-US" sz="1050"/>
                    </a:p>
                  </a:txBody>
                  <a:tcPr/>
                </a:tc>
                <a:extLst>
                  <a:ext uri="{0D108BD9-81ED-4DB2-BD59-A6C34878D82A}">
                    <a16:rowId xmlns:a16="http://schemas.microsoft.com/office/drawing/2014/main" val="10269559"/>
                  </a:ext>
                </a:extLst>
              </a:tr>
              <a:tr h="370840">
                <a:tc>
                  <a:txBody>
                    <a:bodyPr/>
                    <a:lstStyle/>
                    <a:p>
                      <a:r>
                        <a:rPr lang="en-US" sz="1200" kern="1200">
                          <a:solidFill>
                            <a:schemeClr val="dk1"/>
                          </a:solidFill>
                          <a:effectLst/>
                          <a:latin typeface="+mn-lt"/>
                          <a:ea typeface="+mn-ea"/>
                          <a:cs typeface="+mn-cs"/>
                        </a:rPr>
                        <a:t>Other (Impacts on Town of Spangle future growth, developer intentions, will there be more hearings, etc.)</a:t>
                      </a:r>
                      <a:endParaRPr lang="en-US" sz="1200"/>
                    </a:p>
                  </a:txBody>
                  <a:tcPr/>
                </a:tc>
                <a:tc>
                  <a:txBody>
                    <a:bodyPr/>
                    <a:lstStyle/>
                    <a:p>
                      <a:r>
                        <a:rPr lang="en-US" sz="1050" i="1" kern="1200">
                          <a:solidFill>
                            <a:schemeClr val="dk1"/>
                          </a:solidFill>
                          <a:effectLst/>
                          <a:latin typeface="+mn-lt"/>
                          <a:ea typeface="+mn-ea"/>
                          <a:cs typeface="+mn-cs"/>
                        </a:rPr>
                        <a:t>This zone change will not in any way inhibit the future growth of Spangle.</a:t>
                      </a:r>
                      <a:endParaRPr lang="en-US" sz="1050" kern="1200">
                        <a:solidFill>
                          <a:schemeClr val="dk1"/>
                        </a:solidFill>
                        <a:effectLst/>
                        <a:latin typeface="+mn-lt"/>
                        <a:ea typeface="+mn-ea"/>
                        <a:cs typeface="+mn-cs"/>
                      </a:endParaRPr>
                    </a:p>
                    <a:p>
                      <a:endParaRPr lang="en-US" sz="1050" i="1" kern="1200">
                        <a:solidFill>
                          <a:schemeClr val="dk1"/>
                        </a:solidFill>
                        <a:effectLst/>
                        <a:latin typeface="+mn-lt"/>
                        <a:ea typeface="+mn-ea"/>
                        <a:cs typeface="+mn-cs"/>
                      </a:endParaRPr>
                    </a:p>
                    <a:p>
                      <a:r>
                        <a:rPr lang="en-US" sz="1050" i="1" kern="1200">
                          <a:solidFill>
                            <a:schemeClr val="dk1"/>
                          </a:solidFill>
                          <a:effectLst/>
                          <a:latin typeface="+mn-lt"/>
                          <a:ea typeface="+mn-ea"/>
                          <a:cs typeface="+mn-cs"/>
                        </a:rPr>
                        <a:t>Developer has indicated that they intend to use the land for a variety of commercial uses (coffee stand, mercantile store, RV park, etc.) but none of these have been confirmed, nor will they be until the property is in the permitting stage of development.</a:t>
                      </a:r>
                      <a:endParaRPr lang="en-US" sz="1050" kern="1200">
                        <a:solidFill>
                          <a:schemeClr val="dk1"/>
                        </a:solidFill>
                        <a:effectLst/>
                        <a:latin typeface="+mn-lt"/>
                        <a:ea typeface="+mn-ea"/>
                        <a:cs typeface="+mn-cs"/>
                      </a:endParaRPr>
                    </a:p>
                    <a:p>
                      <a:endParaRPr lang="en-US" sz="1050" i="1" kern="1200">
                        <a:solidFill>
                          <a:schemeClr val="dk1"/>
                        </a:solidFill>
                        <a:effectLst/>
                        <a:latin typeface="+mn-lt"/>
                        <a:ea typeface="+mn-ea"/>
                        <a:cs typeface="+mn-cs"/>
                      </a:endParaRPr>
                    </a:p>
                    <a:p>
                      <a:r>
                        <a:rPr lang="en-US" sz="1050" i="1" kern="1200">
                          <a:solidFill>
                            <a:schemeClr val="dk1"/>
                          </a:solidFill>
                          <a:effectLst/>
                          <a:latin typeface="+mn-lt"/>
                          <a:ea typeface="+mn-ea"/>
                          <a:cs typeface="+mn-cs"/>
                        </a:rPr>
                        <a:t>The next Planning Commission public hearing for CPA 05-24 will be on Sept. 12, 2024.</a:t>
                      </a:r>
                      <a:endParaRPr lang="en-US" sz="1050"/>
                    </a:p>
                  </a:txBody>
                  <a:tcPr/>
                </a:tc>
                <a:extLst>
                  <a:ext uri="{0D108BD9-81ED-4DB2-BD59-A6C34878D82A}">
                    <a16:rowId xmlns:a16="http://schemas.microsoft.com/office/drawing/2014/main" val="791814577"/>
                  </a:ext>
                </a:extLst>
              </a:tr>
            </a:tbl>
          </a:graphicData>
        </a:graphic>
      </p:graphicFrame>
    </p:spTree>
    <p:extLst>
      <p:ext uri="{BB962C8B-B14F-4D97-AF65-F5344CB8AC3E}">
        <p14:creationId xmlns:p14="http://schemas.microsoft.com/office/powerpoint/2010/main" val="40416615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538883"/>
          </a:xfrm>
          <a:prstGeom prst="rect">
            <a:avLst/>
          </a:prstGeom>
          <a:noFill/>
        </p:spPr>
        <p:txBody>
          <a:bodyPr wrap="square">
            <a:spAutoFit/>
          </a:bodyPr>
          <a:lstStyle/>
          <a:p>
            <a:r>
              <a:rPr lang="en-US" sz="2200" b="1">
                <a:latin typeface="Bookman Old Style" panose="02050604050505020204" pitchFamily="18" charset="0"/>
              </a:rPr>
              <a:t>SEPA</a:t>
            </a:r>
          </a:p>
          <a:p>
            <a:r>
              <a:rPr lang="en-US">
                <a:latin typeface="Bookman Old Style"/>
                <a:cs typeface="Arial"/>
              </a:rPr>
              <a:t>An MDNS was issued for this project to address concerns stated by the Washington State Department of Transportation (WSDOT) and the Spokane Tribe of Indians. </a:t>
            </a:r>
            <a:endParaRPr lang="en-US" sz="2000" b="1">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28</a:t>
            </a:fld>
            <a:endParaRPr lang="en-US" sz="1200">
              <a:solidFill>
                <a:schemeClr val="bg1"/>
              </a:solidFill>
            </a:endParaRPr>
          </a:p>
        </p:txBody>
      </p:sp>
      <p:sp>
        <p:nvSpPr>
          <p:cNvPr id="3" name="TextBox 2">
            <a:extLst>
              <a:ext uri="{FF2B5EF4-FFF2-40B4-BE49-F238E27FC236}">
                <a16:creationId xmlns:a16="http://schemas.microsoft.com/office/drawing/2014/main" id="{B6F56950-A5CD-EEF0-F993-65CB20D0AD8B}"/>
              </a:ext>
            </a:extLst>
          </p:cNvPr>
          <p:cNvSpPr txBox="1"/>
          <p:nvPr/>
        </p:nvSpPr>
        <p:spPr>
          <a:xfrm>
            <a:off x="5486400" y="1408784"/>
            <a:ext cx="4679791" cy="5570756"/>
          </a:xfrm>
          <a:prstGeom prst="rect">
            <a:avLst/>
          </a:prstGeom>
          <a:noFill/>
        </p:spPr>
        <p:txBody>
          <a:bodyPr wrap="square" rtlCol="0">
            <a:spAutoFit/>
          </a:bodyPr>
          <a:lstStyle/>
          <a:p>
            <a:r>
              <a:rPr lang="en-US" sz="2000" b="1">
                <a:latin typeface="Bookman Old Style" panose="02050604050505020204" pitchFamily="18" charset="0"/>
              </a:rPr>
              <a:t>MDNS Conditions</a:t>
            </a:r>
          </a:p>
          <a:p>
            <a:pPr marL="457200" indent="-457200">
              <a:buAutoNum type="arabicPeriod"/>
            </a:pPr>
            <a:r>
              <a:rPr lang="en-US">
                <a:latin typeface="Bookman Old Style" panose="02050604050505020204" pitchFamily="18" charset="0"/>
              </a:rPr>
              <a:t>A limit on the number of trips to 33 AM Peak Hour trips and 27 PM Peak Hour trips, which are the maximum number of trips expected for this site, as described in the trip generation estimates letter provided by the applicant. </a:t>
            </a:r>
          </a:p>
          <a:p>
            <a:pPr marL="457200" indent="-457200">
              <a:buAutoNum type="arabicPeriod"/>
            </a:pPr>
            <a:r>
              <a:rPr lang="en-US">
                <a:latin typeface="Bookman Old Style" panose="02050604050505020204" pitchFamily="18" charset="0"/>
              </a:rPr>
              <a:t>A requirement for further traffic analysis for any development that would generate trips above these thresholds in the future.</a:t>
            </a:r>
          </a:p>
          <a:p>
            <a:pPr marL="457200" indent="-457200">
              <a:buAutoNum type="arabicPeriod"/>
            </a:pPr>
            <a:r>
              <a:rPr lang="en-US">
                <a:latin typeface="Bookman Old Style" panose="02050604050505020204" pitchFamily="18" charset="0"/>
              </a:rPr>
              <a:t>The inclusion of an inadvertent discovery plan in the project scope, to be provided for Spokane County Building &amp; Planning before any ground-breaking activity.  </a:t>
            </a:r>
          </a:p>
          <a:p>
            <a:endParaRPr lang="en-US" sz="2400">
              <a:latin typeface="Bookman Old Style" panose="02050604050505020204" pitchFamily="18" charset="0"/>
            </a:endParaRPr>
          </a:p>
          <a:p>
            <a:pPr marL="457200" indent="-457200">
              <a:buAutoNum type="arabicPeriod"/>
            </a:pPr>
            <a:endParaRPr lang="en-US" sz="2400">
              <a:latin typeface="Bookman Old Style" panose="02050604050505020204" pitchFamily="18" charset="0"/>
            </a:endParaRPr>
          </a:p>
        </p:txBody>
      </p:sp>
    </p:spTree>
    <p:extLst>
      <p:ext uri="{BB962C8B-B14F-4D97-AF65-F5344CB8AC3E}">
        <p14:creationId xmlns:p14="http://schemas.microsoft.com/office/powerpoint/2010/main" val="15613881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0834-D96F-417D-8DF5-A6023F108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A6B52-3E15-27A8-8E51-A0DB35F44AEA}"/>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CPA-05-24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9D17503-D785-89C1-E473-85D7FBB7F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9FE3D55D-3CD8-BBD0-9651-36BAEF5431C9}"/>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5" name="Slide Number Placeholder 4">
            <a:extLst>
              <a:ext uri="{FF2B5EF4-FFF2-40B4-BE49-F238E27FC236}">
                <a16:creationId xmlns:a16="http://schemas.microsoft.com/office/drawing/2014/main" id="{C9154E5A-4A4C-4FA0-03E3-C104A61EF677}"/>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29</a:t>
            </a:fld>
            <a:endParaRPr lang="en-US" sz="1200">
              <a:solidFill>
                <a:schemeClr val="bg1"/>
              </a:solidFill>
            </a:endParaRPr>
          </a:p>
        </p:txBody>
      </p:sp>
      <p:pic>
        <p:nvPicPr>
          <p:cNvPr id="3" name="Picture 2" descr="Diagram&#10;&#10;Description automatically generated">
            <a:extLst>
              <a:ext uri="{FF2B5EF4-FFF2-40B4-BE49-F238E27FC236}">
                <a16:creationId xmlns:a16="http://schemas.microsoft.com/office/drawing/2014/main" id="{27ACEEAE-DC7A-9302-4C18-62B77A172B98}"/>
              </a:ext>
            </a:extLst>
          </p:cNvPr>
          <p:cNvPicPr>
            <a:picLocks noChangeAspect="1"/>
          </p:cNvPicPr>
          <p:nvPr/>
        </p:nvPicPr>
        <p:blipFill rotWithShape="1">
          <a:blip r:embed="rId3">
            <a:extLst>
              <a:ext uri="{28A0092B-C50C-407E-A947-70E740481C1C}">
                <a14:useLocalDpi xmlns:a14="http://schemas.microsoft.com/office/drawing/2010/main" val="0"/>
              </a:ext>
            </a:extLst>
          </a:blip>
          <a:srcRect b="5378"/>
          <a:stretch/>
        </p:blipFill>
        <p:spPr>
          <a:xfrm>
            <a:off x="1609316" y="677863"/>
            <a:ext cx="8291195" cy="6062586"/>
          </a:xfrm>
          <a:prstGeom prst="rect">
            <a:avLst/>
          </a:prstGeom>
        </p:spPr>
      </p:pic>
    </p:spTree>
    <p:extLst>
      <p:ext uri="{BB962C8B-B14F-4D97-AF65-F5344CB8AC3E}">
        <p14:creationId xmlns:p14="http://schemas.microsoft.com/office/powerpoint/2010/main" val="24487050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3366955" y="5975678"/>
            <a:ext cx="7624895" cy="739271"/>
          </a:xfrm>
          <a:noFill/>
        </p:spPr>
        <p:txBody>
          <a:bodyPr>
            <a:normAutofit fontScale="90000"/>
          </a:bodyPr>
          <a:lstStyle/>
          <a:p>
            <a:pPr algn="r"/>
            <a:r>
              <a:rPr lang="en-US" sz="3200">
                <a:solidFill>
                  <a:srgbClr val="002060"/>
                </a:solidFill>
                <a:latin typeface="Bookman Old Style" panose="02050604050505020204" pitchFamily="18" charset="0"/>
              </a:rPr>
              <a:t>2024 Comprehensive </a:t>
            </a:r>
            <a:br>
              <a:rPr lang="en-US" sz="3200">
                <a:solidFill>
                  <a:srgbClr val="002060"/>
                </a:solidFill>
                <a:latin typeface="Bookman Old Style" panose="02050604050505020204" pitchFamily="18" charset="0"/>
              </a:rPr>
            </a:br>
            <a:r>
              <a:rPr lang="en-US" sz="3200">
                <a:solidFill>
                  <a:srgbClr val="002060"/>
                </a:solidFill>
                <a:latin typeface="Bookman Old Style" panose="02050604050505020204" pitchFamily="18" charset="0"/>
              </a:rPr>
              <a:t>Plan Amendments</a:t>
            </a: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28" name="Slide Number Placeholder 27">
            <a:extLst>
              <a:ext uri="{FF2B5EF4-FFF2-40B4-BE49-F238E27FC236}">
                <a16:creationId xmlns:a16="http://schemas.microsoft.com/office/drawing/2014/main" id="{AB612C13-13C5-4E13-87B9-AC26AA3193EC}"/>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a:t>
            </a:fld>
            <a:endParaRPr lang="en-US" sz="1200">
              <a:solidFill>
                <a:schemeClr val="bg1"/>
              </a:solidFill>
            </a:endParaRPr>
          </a:p>
        </p:txBody>
      </p:sp>
      <p:pic>
        <p:nvPicPr>
          <p:cNvPr id="3" name="Picture 2">
            <a:extLst>
              <a:ext uri="{FF2B5EF4-FFF2-40B4-BE49-F238E27FC236}">
                <a16:creationId xmlns:a16="http://schemas.microsoft.com/office/drawing/2014/main" id="{C1964261-2942-4920-1ED8-BD080D441C59}"/>
              </a:ext>
            </a:extLst>
          </p:cNvPr>
          <p:cNvPicPr>
            <a:picLocks noChangeAspect="1"/>
          </p:cNvPicPr>
          <p:nvPr/>
        </p:nvPicPr>
        <p:blipFill rotWithShape="1">
          <a:blip r:embed="rId4">
            <a:extLst>
              <a:ext uri="{28A0092B-C50C-407E-A947-70E740481C1C}">
                <a14:useLocalDpi xmlns:a14="http://schemas.microsoft.com/office/drawing/2010/main" val="0"/>
              </a:ext>
            </a:extLst>
          </a:blip>
          <a:srcRect l="4563" t="3245" r="4873" b="3355"/>
          <a:stretch/>
        </p:blipFill>
        <p:spPr bwMode="auto">
          <a:xfrm>
            <a:off x="1454785" y="20213"/>
            <a:ext cx="5123815" cy="68377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39240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813A-7D14-9857-7E5A-52E607E79852}"/>
            </a:ext>
          </a:extLst>
        </p:cNvPr>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AC0857E-BEB6-EE1F-FD81-5EA286D22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90" y="2042356"/>
            <a:ext cx="5223390" cy="3836670"/>
          </a:xfrm>
          <a:prstGeom prst="rect">
            <a:avLst/>
          </a:prstGeom>
        </p:spPr>
      </p:pic>
      <p:sp>
        <p:nvSpPr>
          <p:cNvPr id="2" name="Title 1">
            <a:extLst>
              <a:ext uri="{FF2B5EF4-FFF2-40B4-BE49-F238E27FC236}">
                <a16:creationId xmlns:a16="http://schemas.microsoft.com/office/drawing/2014/main" id="{18F4B5F8-012D-74FA-1494-EF367362633B}"/>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114057DC-B00B-227D-5F70-7BF980642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BCB246B7-B950-5CBC-325F-6E01C23BF402}"/>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6FA9ED8C-8579-E4C5-E49A-0EC9E26287A3}"/>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LI → MU</a:t>
            </a:r>
          </a:p>
          <a:p>
            <a:pPr lvl="1"/>
            <a:r>
              <a:rPr lang="en-US" sz="2200">
                <a:latin typeface="Bookman Old Style"/>
              </a:rPr>
              <a:t>±38 acres</a:t>
            </a:r>
          </a:p>
          <a:p>
            <a:pPr lvl="1"/>
            <a:r>
              <a:rPr lang="en-US" sz="2200">
                <a:latin typeface="Bookman Old Style"/>
              </a:rPr>
              <a:t>West Plains/Thorp UGA</a:t>
            </a:r>
          </a:p>
          <a:p>
            <a:pPr lvl="1"/>
            <a:r>
              <a:rPr lang="en-US" sz="2200">
                <a:latin typeface="Bookman Old Style"/>
              </a:rPr>
              <a:t>City of Spokane Water</a:t>
            </a:r>
          </a:p>
          <a:p>
            <a:pPr lvl="1"/>
            <a:r>
              <a:rPr lang="en-US" sz="2200">
                <a:latin typeface="Bookman Old Style"/>
              </a:rPr>
              <a:t>City of Spokane Sewer</a:t>
            </a:r>
          </a:p>
          <a:p>
            <a:pPr lvl="1"/>
            <a:r>
              <a:rPr lang="en-US" sz="2200">
                <a:latin typeface="Bookman Old Style"/>
              </a:rPr>
              <a:t>Cheney Schools</a:t>
            </a:r>
          </a:p>
          <a:p>
            <a:pPr lvl="1"/>
            <a:r>
              <a:rPr lang="en-US" sz="2200">
                <a:latin typeface="Bookman Old Style"/>
              </a:rPr>
              <a:t>Fire District 10</a:t>
            </a:r>
          </a:p>
        </p:txBody>
      </p:sp>
      <p:sp>
        <p:nvSpPr>
          <p:cNvPr id="14" name="TextBox 13">
            <a:extLst>
              <a:ext uri="{FF2B5EF4-FFF2-40B4-BE49-F238E27FC236}">
                <a16:creationId xmlns:a16="http://schemas.microsoft.com/office/drawing/2014/main" id="{2420D051-42C5-24B5-C912-B3DF71EE1217}"/>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sp>
        <p:nvSpPr>
          <p:cNvPr id="5" name="Slide Number Placeholder 4">
            <a:extLst>
              <a:ext uri="{FF2B5EF4-FFF2-40B4-BE49-F238E27FC236}">
                <a16:creationId xmlns:a16="http://schemas.microsoft.com/office/drawing/2014/main" id="{B72B854D-CC31-F8F0-FE4F-040354AB7976}"/>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30</a:t>
            </a:fld>
            <a:endParaRPr lang="en-US" sz="1200">
              <a:solidFill>
                <a:schemeClr val="bg1"/>
              </a:solidFill>
            </a:endParaRPr>
          </a:p>
        </p:txBody>
      </p:sp>
    </p:spTree>
    <p:extLst>
      <p:ext uri="{BB962C8B-B14F-4D97-AF65-F5344CB8AC3E}">
        <p14:creationId xmlns:p14="http://schemas.microsoft.com/office/powerpoint/2010/main" val="35283498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C93D-4260-736F-7601-C4601DC9B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BDBD8-CDAF-792A-823E-0B7AE9220EA3}"/>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E5813351-F0B3-A647-85E8-D4BEF6CF2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198FB817-40BA-D754-ECAE-6CCA73A2237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4933CF26-1AEA-3E41-AD1E-55FE7C3D1B6A}"/>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Population Impacts</a:t>
            </a:r>
            <a:endParaRPr lang="en-US" sz="2200" b="1"/>
          </a:p>
        </p:txBody>
      </p:sp>
      <p:sp>
        <p:nvSpPr>
          <p:cNvPr id="14" name="TextBox 13">
            <a:extLst>
              <a:ext uri="{FF2B5EF4-FFF2-40B4-BE49-F238E27FC236}">
                <a16:creationId xmlns:a16="http://schemas.microsoft.com/office/drawing/2014/main" id="{35A2E4A4-94B2-19A3-D616-AFBDF28D0990}"/>
              </a:ext>
            </a:extLst>
          </p:cNvPr>
          <p:cNvSpPr txBox="1"/>
          <p:nvPr/>
        </p:nvSpPr>
        <p:spPr>
          <a:xfrm>
            <a:off x="321690" y="1408784"/>
            <a:ext cx="4936110" cy="5047536"/>
          </a:xfrm>
          <a:prstGeom prst="rect">
            <a:avLst/>
          </a:prstGeom>
          <a:noFill/>
        </p:spPr>
        <p:txBody>
          <a:bodyPr wrap="square">
            <a:spAutoFit/>
          </a:bodyPr>
          <a:lstStyle/>
          <a:p>
            <a:r>
              <a:rPr lang="en-US" sz="2200" b="1">
                <a:latin typeface="Bookman Old Style" panose="02050604050505020204" pitchFamily="18" charset="0"/>
              </a:rPr>
              <a:t>Site Description</a:t>
            </a:r>
          </a:p>
          <a:p>
            <a:r>
              <a:rPr lang="en-US" sz="2000">
                <a:effectLst/>
                <a:latin typeface="Bookman Old Style" panose="02050604050505020204" pitchFamily="18" charset="0"/>
                <a:ea typeface="Calibri" panose="020F0502020204030204" pitchFamily="34" charset="0"/>
                <a:cs typeface="ArialMT"/>
              </a:rPr>
              <a:t>CPA-02 is located on the West Plains. The site is approximately 500 feet south of Interstate 90 and a ½ mile northeast of the Grove Road/I-90 interchange. The east side has a frontage on Abbott Road. </a:t>
            </a:r>
          </a:p>
          <a:p>
            <a:r>
              <a:rPr lang="en-US" sz="2000">
                <a:effectLst/>
                <a:latin typeface="Bookman Old Style" panose="02050604050505020204" pitchFamily="18" charset="0"/>
                <a:ea typeface="Calibri" panose="020F0502020204030204" pitchFamily="34" charset="0"/>
                <a:cs typeface="ArialMT"/>
              </a:rPr>
              <a:t>The site is substantially flat, with some rolling terrain, low-lying vegetation, and a scattering of pine trees. There are documented wetlands present on the site. Surrounding zoning designations include Low-Density Residential to the east, Rural-5 to the southeast, and Regional Commercial to the west.</a:t>
            </a:r>
            <a:r>
              <a:rPr lang="en-US" sz="2000" b="1">
                <a:latin typeface="Bookman Old Style" panose="02050604050505020204" pitchFamily="18" charset="0"/>
              </a:rPr>
              <a:t> </a:t>
            </a:r>
          </a:p>
        </p:txBody>
      </p:sp>
      <p:sp>
        <p:nvSpPr>
          <p:cNvPr id="5" name="Slide Number Placeholder 4">
            <a:extLst>
              <a:ext uri="{FF2B5EF4-FFF2-40B4-BE49-F238E27FC236}">
                <a16:creationId xmlns:a16="http://schemas.microsoft.com/office/drawing/2014/main" id="{43EFB5A9-AC4E-2B15-8027-E1551B7E5E5B}"/>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31</a:t>
            </a:fld>
            <a:endParaRPr lang="en-US" sz="1200">
              <a:solidFill>
                <a:schemeClr val="bg1"/>
              </a:solidFill>
            </a:endParaRPr>
          </a:p>
        </p:txBody>
      </p:sp>
      <p:graphicFrame>
        <p:nvGraphicFramePr>
          <p:cNvPr id="9" name="Object 8">
            <a:extLst>
              <a:ext uri="{FF2B5EF4-FFF2-40B4-BE49-F238E27FC236}">
                <a16:creationId xmlns:a16="http://schemas.microsoft.com/office/drawing/2014/main" id="{D9C802F8-9E77-1974-750B-FF090B8209FB}"/>
              </a:ext>
            </a:extLst>
          </p:cNvPr>
          <p:cNvGraphicFramePr>
            <a:graphicFrameLocks noChangeAspect="1"/>
          </p:cNvGraphicFramePr>
          <p:nvPr>
            <p:extLst>
              <p:ext uri="{D42A27DB-BD31-4B8C-83A1-F6EECF244321}">
                <p14:modId xmlns:p14="http://schemas.microsoft.com/office/powerpoint/2010/main" val="3947836231"/>
              </p:ext>
            </p:extLst>
          </p:nvPr>
        </p:nvGraphicFramePr>
        <p:xfrm>
          <a:off x="5257800" y="3015287"/>
          <a:ext cx="6400800" cy="2406650"/>
        </p:xfrm>
        <a:graphic>
          <a:graphicData uri="http://schemas.openxmlformats.org/presentationml/2006/ole">
            <mc:AlternateContent xmlns:mc="http://schemas.openxmlformats.org/markup-compatibility/2006">
              <mc:Choice xmlns:v="urn:schemas-microsoft-com:vml" Requires="v">
                <p:oleObj name="Document" r:id="rId3" imgW="6414199" imgH="2416364" progId="Word.Document.12">
                  <p:embed/>
                </p:oleObj>
              </mc:Choice>
              <mc:Fallback>
                <p:oleObj name="Document" r:id="rId3" imgW="6414199" imgH="2416364" progId="Word.Document.12">
                  <p:embed/>
                  <p:pic>
                    <p:nvPicPr>
                      <p:cNvPr id="9" name="Object 8">
                        <a:extLst>
                          <a:ext uri="{FF2B5EF4-FFF2-40B4-BE49-F238E27FC236}">
                            <a16:creationId xmlns:a16="http://schemas.microsoft.com/office/drawing/2014/main" id="{D9C802F8-9E77-1974-750B-FF090B8209FB}"/>
                          </a:ext>
                        </a:extLst>
                      </p:cNvPr>
                      <p:cNvPicPr/>
                      <p:nvPr/>
                    </p:nvPicPr>
                    <p:blipFill>
                      <a:blip r:embed="rId4"/>
                      <a:stretch>
                        <a:fillRect/>
                      </a:stretch>
                    </p:blipFill>
                    <p:spPr>
                      <a:xfrm>
                        <a:off x="5257800" y="3015287"/>
                        <a:ext cx="6400800" cy="2406650"/>
                      </a:xfrm>
                      <a:prstGeom prst="rect">
                        <a:avLst/>
                      </a:prstGeom>
                    </p:spPr>
                  </p:pic>
                </p:oleObj>
              </mc:Fallback>
            </mc:AlternateContent>
          </a:graphicData>
        </a:graphic>
      </p:graphicFrame>
    </p:spTree>
    <p:extLst>
      <p:ext uri="{BB962C8B-B14F-4D97-AF65-F5344CB8AC3E}">
        <p14:creationId xmlns:p14="http://schemas.microsoft.com/office/powerpoint/2010/main" val="14546900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2277547"/>
          </a:xfrm>
          <a:prstGeom prst="rect">
            <a:avLst/>
          </a:prstGeom>
          <a:noFill/>
        </p:spPr>
        <p:txBody>
          <a:bodyPr wrap="square" lIns="91440" tIns="45720" rIns="91440" bIns="45720" anchor="t">
            <a:spAutoFit/>
          </a:bodyPr>
          <a:lstStyle/>
          <a:p>
            <a:r>
              <a:rPr lang="en-US" sz="2200" b="1">
                <a:latin typeface="Bookman Old Style"/>
              </a:rPr>
              <a:t>Critical Areas</a:t>
            </a:r>
          </a:p>
          <a:p>
            <a:r>
              <a:rPr lang="en-US" sz="2000">
                <a:latin typeface="Bookman Old Style"/>
                <a:cs typeface="Arial"/>
              </a:rPr>
              <a:t>The proposal is within a "moderate" critical aquifer recharge area, high-risk stormwater drainage area, </a:t>
            </a:r>
            <a:r>
              <a:rPr lang="en-US" sz="2000">
                <a:latin typeface="Bookman Old Style"/>
                <a:ea typeface="+mn-lt"/>
                <a:cs typeface="+mn-lt"/>
              </a:rPr>
              <a:t>an open space corridor and priority species site buffer, and </a:t>
            </a:r>
            <a:r>
              <a:rPr lang="en-US" sz="2000">
                <a:latin typeface="Bookman Old Style"/>
                <a:cs typeface="Arial"/>
              </a:rPr>
              <a:t>has multiple wetlands on-site.</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32</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6226250" y="1408784"/>
            <a:ext cx="4828243" cy="1046440"/>
          </a:xfrm>
          <a:prstGeom prst="rect">
            <a:avLst/>
          </a:prstGeom>
          <a:noFill/>
        </p:spPr>
        <p:txBody>
          <a:bodyPr wrap="square" lIns="91440" tIns="45720" rIns="91440" bIns="45720" anchor="t">
            <a:spAutoFit/>
          </a:bodyPr>
          <a:lstStyle/>
          <a:p>
            <a:r>
              <a:rPr lang="en-US" sz="2200" b="1">
                <a:latin typeface="Bookman Old Style"/>
              </a:rPr>
              <a:t>Nearby Amenities</a:t>
            </a:r>
          </a:p>
          <a:p>
            <a:r>
              <a:rPr lang="en-US" sz="2000">
                <a:latin typeface="Bookman Old Style"/>
                <a:cs typeface="Arial"/>
              </a:rPr>
              <a:t>The proposal is within a mile of existing commercial zoning. </a:t>
            </a:r>
            <a:endParaRPr lang="en-US" sz="2000">
              <a:latin typeface="Bookman Old Style" panose="02050604050505020204" pitchFamily="18" charset="0"/>
              <a:cs typeface="Arial"/>
            </a:endParaRPr>
          </a:p>
        </p:txBody>
      </p:sp>
    </p:spTree>
    <p:extLst>
      <p:ext uri="{BB962C8B-B14F-4D97-AF65-F5344CB8AC3E}">
        <p14:creationId xmlns:p14="http://schemas.microsoft.com/office/powerpoint/2010/main" val="26642932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969770"/>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Public Comments</a:t>
            </a:r>
          </a:p>
          <a:p>
            <a:r>
              <a:rPr lang="en-US" sz="2000">
                <a:latin typeface="Bookman Old Style"/>
                <a:cs typeface="Arial"/>
              </a:rPr>
              <a:t>One member of the public testified during the initiation phase before the planning commission, asking this project to be given a negative recommendation. </a:t>
            </a:r>
            <a:endParaRPr lang="en-US" sz="2200" b="1">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33</a:t>
            </a:fld>
            <a:endParaRPr lang="en-US" sz="1200">
              <a:solidFill>
                <a:schemeClr val="bg1"/>
              </a:solidFill>
            </a:endParaRPr>
          </a:p>
        </p:txBody>
      </p:sp>
    </p:spTree>
    <p:extLst>
      <p:ext uri="{BB962C8B-B14F-4D97-AF65-F5344CB8AC3E}">
        <p14:creationId xmlns:p14="http://schemas.microsoft.com/office/powerpoint/2010/main" val="28476786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354217"/>
          </a:xfrm>
          <a:prstGeom prst="rect">
            <a:avLst/>
          </a:prstGeom>
          <a:noFill/>
        </p:spPr>
        <p:txBody>
          <a:bodyPr wrap="square" lIns="91440" tIns="45720" rIns="91440" bIns="45720" anchor="t">
            <a:spAutoFit/>
          </a:bodyPr>
          <a:lstStyle/>
          <a:p>
            <a:r>
              <a:rPr lang="en-US" sz="2200" b="1">
                <a:latin typeface="Bookman Old Style"/>
              </a:rPr>
              <a:t>SEPA</a:t>
            </a:r>
          </a:p>
          <a:p>
            <a:r>
              <a:rPr lang="en-US" sz="2000">
                <a:latin typeface="Bookman Old Style"/>
                <a:cs typeface="Arial"/>
              </a:rPr>
              <a:t>A revised MDNS was issued for the proposal that modified conditions from WSDOT and the City of Spokane. </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34</a:t>
            </a:fld>
            <a:endParaRPr lang="en-US" sz="1200">
              <a:solidFill>
                <a:schemeClr val="bg1"/>
              </a:solidFill>
            </a:endParaRPr>
          </a:p>
        </p:txBody>
      </p:sp>
      <p:sp>
        <p:nvSpPr>
          <p:cNvPr id="3" name="TextBox 2">
            <a:extLst>
              <a:ext uri="{FF2B5EF4-FFF2-40B4-BE49-F238E27FC236}">
                <a16:creationId xmlns:a16="http://schemas.microsoft.com/office/drawing/2014/main" id="{7215AD04-D431-DF9B-D11B-ADACF12AAD52}"/>
              </a:ext>
            </a:extLst>
          </p:cNvPr>
          <p:cNvSpPr txBox="1"/>
          <p:nvPr/>
        </p:nvSpPr>
        <p:spPr>
          <a:xfrm>
            <a:off x="5483858" y="1407884"/>
            <a:ext cx="5164710" cy="3939540"/>
          </a:xfrm>
          <a:prstGeom prst="rect">
            <a:avLst/>
          </a:prstGeom>
          <a:noFill/>
        </p:spPr>
        <p:txBody>
          <a:bodyPr wrap="square" lIns="91440" tIns="45720" rIns="91440" bIns="45720" anchor="t">
            <a:spAutoFit/>
          </a:bodyPr>
          <a:lstStyle/>
          <a:p>
            <a:r>
              <a:rPr lang="en-US" sz="2200" b="1">
                <a:latin typeface="Bookman Old Style"/>
              </a:rPr>
              <a:t>Modified Conditions: WSDOT</a:t>
            </a:r>
            <a:endParaRPr lang="en-US" sz="2200" b="1">
              <a:latin typeface="Bookman Old Style" panose="02050604050505020204" pitchFamily="18" charset="0"/>
            </a:endParaRPr>
          </a:p>
          <a:p>
            <a:pPr marL="457200" indent="-457200">
              <a:buAutoNum type="arabicPeriod"/>
            </a:pPr>
            <a:r>
              <a:rPr lang="en-US" sz="2000">
                <a:latin typeface="Bookman Old Style"/>
                <a:cs typeface="Arial"/>
              </a:rPr>
              <a:t>Potential improvements to the Geiger Interchange, Thorpe and US 195 intersection, will be funded with a proportionate share model</a:t>
            </a:r>
          </a:p>
          <a:p>
            <a:pPr marL="457200" indent="-457200">
              <a:buAutoNum type="arabicPeriod"/>
            </a:pPr>
            <a:r>
              <a:rPr lang="en-US" sz="2000">
                <a:latin typeface="Bookman Old Style"/>
                <a:ea typeface="+mn-lt"/>
                <a:cs typeface="Arial"/>
              </a:rPr>
              <a:t>Potential pedestrian connections will be funded with a proportional share model</a:t>
            </a:r>
          </a:p>
          <a:p>
            <a:r>
              <a:rPr lang="en-US" sz="2200" b="1">
                <a:latin typeface="Bookman Old Style"/>
                <a:ea typeface="+mn-lt"/>
                <a:cs typeface="+mn-lt"/>
              </a:rPr>
              <a:t>Modified Conditions: City of Spokane</a:t>
            </a:r>
          </a:p>
          <a:p>
            <a:pPr marL="457200" indent="-457200">
              <a:buAutoNum type="arabicPeriod"/>
            </a:pPr>
            <a:r>
              <a:rPr lang="en-US" sz="2200">
                <a:latin typeface="Bookman Old Style"/>
              </a:rPr>
              <a:t>Removed a $563,500 special connection charge</a:t>
            </a:r>
          </a:p>
        </p:txBody>
      </p:sp>
    </p:spTree>
    <p:extLst>
      <p:ext uri="{BB962C8B-B14F-4D97-AF65-F5344CB8AC3E}">
        <p14:creationId xmlns:p14="http://schemas.microsoft.com/office/powerpoint/2010/main" val="41974953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FC1B1-EB91-4CCD-4C22-F7A8FF3C1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3A620-A093-6AF7-32D6-640BC41AD569}"/>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CPA-02-22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910C91FD-A4E8-D6B1-A2A5-2F3D14F00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B3C0FA72-AB0E-84AB-08C1-C45297B916AD}"/>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5" name="Slide Number Placeholder 4">
            <a:extLst>
              <a:ext uri="{FF2B5EF4-FFF2-40B4-BE49-F238E27FC236}">
                <a16:creationId xmlns:a16="http://schemas.microsoft.com/office/drawing/2014/main" id="{4042EE86-822B-0804-F4BC-DDA134F8C9B9}"/>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35</a:t>
            </a:fld>
            <a:endParaRPr lang="en-US" sz="1200">
              <a:solidFill>
                <a:schemeClr val="bg1"/>
              </a:solidFill>
            </a:endParaRPr>
          </a:p>
        </p:txBody>
      </p:sp>
      <p:pic>
        <p:nvPicPr>
          <p:cNvPr id="3" name="Picture 2" descr="Map&#10;&#10;Description automatically generated">
            <a:extLst>
              <a:ext uri="{FF2B5EF4-FFF2-40B4-BE49-F238E27FC236}">
                <a16:creationId xmlns:a16="http://schemas.microsoft.com/office/drawing/2014/main" id="{53CC9BF2-1064-E751-4651-0D39FCEF3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498" y="616585"/>
            <a:ext cx="8080375" cy="6241415"/>
          </a:xfrm>
          <a:prstGeom prst="rect">
            <a:avLst/>
          </a:prstGeom>
        </p:spPr>
      </p:pic>
    </p:spTree>
    <p:extLst>
      <p:ext uri="{BB962C8B-B14F-4D97-AF65-F5344CB8AC3E}">
        <p14:creationId xmlns:p14="http://schemas.microsoft.com/office/powerpoint/2010/main" val="14084743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B6BF-DA0F-C8D6-E543-E4E9A3AFE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1149C-E8D9-3E8F-4A28-249A6D4D9C95}"/>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CPA-07-22 – </a:t>
            </a:r>
            <a:r>
              <a:rPr lang="en-US" sz="4000" i="1">
                <a:solidFill>
                  <a:srgbClr val="002060"/>
                </a:solidFill>
                <a:latin typeface="Bookman Old Style"/>
              </a:rPr>
              <a:t>withdrawn</a:t>
            </a:r>
            <a:r>
              <a:rPr lang="en-US" sz="4000">
                <a:solidFill>
                  <a:srgbClr val="002060"/>
                </a:solidFill>
                <a:latin typeface="Bookman Old Style"/>
              </a:rPr>
              <a:t>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9BFC3A0B-29DF-2CCA-0AD6-D89A197B6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198B7D81-B00A-31DE-4F33-DB00919D22AA}"/>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F5A60370-1512-9241-7DED-B175EBF9F82C}"/>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HI → RC</a:t>
            </a:r>
          </a:p>
          <a:p>
            <a:pPr lvl="1"/>
            <a:r>
              <a:rPr lang="en-US" sz="2200">
                <a:latin typeface="Bookman Old Style"/>
              </a:rPr>
              <a:t>45.49 acres</a:t>
            </a:r>
          </a:p>
          <a:p>
            <a:pPr lvl="1"/>
            <a:r>
              <a:rPr lang="en-US" sz="2200">
                <a:latin typeface="Bookman Old Style"/>
              </a:rPr>
              <a:t>North Metro UGA</a:t>
            </a:r>
          </a:p>
          <a:p>
            <a:pPr lvl="1"/>
            <a:r>
              <a:rPr lang="en-US" sz="2200">
                <a:latin typeface="Bookman Old Style"/>
              </a:rPr>
              <a:t>Water –</a:t>
            </a:r>
            <a:r>
              <a:rPr lang="en-US" sz="2200" i="1">
                <a:latin typeface="Bookman Old Style"/>
              </a:rPr>
              <a:t> to be determined</a:t>
            </a:r>
          </a:p>
          <a:p>
            <a:pPr lvl="1"/>
            <a:r>
              <a:rPr lang="en-US" sz="2200">
                <a:latin typeface="Bookman Old Style"/>
              </a:rPr>
              <a:t>Spokane County Sewer</a:t>
            </a:r>
          </a:p>
          <a:p>
            <a:pPr lvl="1"/>
            <a:r>
              <a:rPr lang="en-US" sz="2200">
                <a:latin typeface="Bookman Old Style"/>
              </a:rPr>
              <a:t>Mead Schools</a:t>
            </a:r>
          </a:p>
          <a:p>
            <a:pPr lvl="1"/>
            <a:r>
              <a:rPr lang="en-US" sz="2200">
                <a:latin typeface="Bookman Old Style"/>
              </a:rPr>
              <a:t>Fire District 9</a:t>
            </a:r>
          </a:p>
        </p:txBody>
      </p:sp>
      <p:sp>
        <p:nvSpPr>
          <p:cNvPr id="14" name="TextBox 13">
            <a:extLst>
              <a:ext uri="{FF2B5EF4-FFF2-40B4-BE49-F238E27FC236}">
                <a16:creationId xmlns:a16="http://schemas.microsoft.com/office/drawing/2014/main" id="{2C7E946A-155F-959A-DD90-617A24884D8E}"/>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sp>
        <p:nvSpPr>
          <p:cNvPr id="5" name="Slide Number Placeholder 4">
            <a:extLst>
              <a:ext uri="{FF2B5EF4-FFF2-40B4-BE49-F238E27FC236}">
                <a16:creationId xmlns:a16="http://schemas.microsoft.com/office/drawing/2014/main" id="{29810514-4C57-56BC-A313-CA95E143878F}"/>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36</a:t>
            </a:fld>
            <a:endParaRPr lang="en-US" sz="1200">
              <a:solidFill>
                <a:schemeClr val="bg1"/>
              </a:solidFill>
            </a:endParaRPr>
          </a:p>
        </p:txBody>
      </p:sp>
      <p:pic>
        <p:nvPicPr>
          <p:cNvPr id="9" name="Picture 8">
            <a:extLst>
              <a:ext uri="{FF2B5EF4-FFF2-40B4-BE49-F238E27FC236}">
                <a16:creationId xmlns:a16="http://schemas.microsoft.com/office/drawing/2014/main" id="{2287F265-3E23-24B1-FF46-714979606D13}"/>
              </a:ext>
            </a:extLst>
          </p:cNvPr>
          <p:cNvPicPr>
            <a:picLocks noChangeAspect="1"/>
          </p:cNvPicPr>
          <p:nvPr/>
        </p:nvPicPr>
        <p:blipFill rotWithShape="1">
          <a:blip r:embed="rId3">
            <a:extLst>
              <a:ext uri="{28A0092B-C50C-407E-A947-70E740481C1C}">
                <a14:useLocalDpi xmlns:a14="http://schemas.microsoft.com/office/drawing/2010/main" val="0"/>
              </a:ext>
            </a:extLst>
          </a:blip>
          <a:srcRect l="6468" t="2176" r="6468" b="2454"/>
          <a:stretch/>
        </p:blipFill>
        <p:spPr bwMode="auto">
          <a:xfrm>
            <a:off x="321690" y="1911959"/>
            <a:ext cx="4485260" cy="3967067"/>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31958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F378-107D-EB9C-A98B-189576692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5771A-F822-9ABC-04DA-59B859BCBA1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1F7FB4C6-8F81-7635-38AC-1FF4F5D66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CBCC4FD5-025F-EC7B-8D01-F1D6FDD20D37}"/>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73E7EB6A-C558-40C7-9455-DBE9D33B800F}"/>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LDR → MDR</a:t>
            </a:r>
          </a:p>
          <a:p>
            <a:pPr lvl="1"/>
            <a:r>
              <a:rPr lang="en-US" sz="2200">
                <a:latin typeface="Bookman Old Style"/>
              </a:rPr>
              <a:t>2.64 Acres</a:t>
            </a:r>
          </a:p>
          <a:p>
            <a:pPr lvl="1"/>
            <a:r>
              <a:rPr lang="en-US" sz="2200">
                <a:latin typeface="Bookman Old Style"/>
              </a:rPr>
              <a:t>North Metro UGA</a:t>
            </a:r>
          </a:p>
          <a:p>
            <a:pPr lvl="1"/>
            <a:r>
              <a:rPr lang="en-US" sz="2200">
                <a:latin typeface="Bookman Old Style"/>
              </a:rPr>
              <a:t>Access: North Mill Road</a:t>
            </a:r>
          </a:p>
          <a:p>
            <a:pPr lvl="1"/>
            <a:r>
              <a:rPr lang="en-US" sz="2200">
                <a:latin typeface="Bookman Old Style"/>
              </a:rPr>
              <a:t>Whitworth Water District</a:t>
            </a:r>
          </a:p>
          <a:p>
            <a:pPr lvl="1"/>
            <a:r>
              <a:rPr lang="en-US" sz="2200">
                <a:latin typeface="Bookman Old Style"/>
              </a:rPr>
              <a:t>Spokane County Sewer</a:t>
            </a:r>
          </a:p>
          <a:p>
            <a:pPr lvl="1"/>
            <a:r>
              <a:rPr lang="en-US" sz="2200">
                <a:latin typeface="Bookman Old Style"/>
              </a:rPr>
              <a:t>Mead Schools</a:t>
            </a:r>
          </a:p>
          <a:p>
            <a:pPr lvl="1"/>
            <a:r>
              <a:rPr lang="en-US" sz="2200">
                <a:latin typeface="Bookman Old Style"/>
              </a:rPr>
              <a:t>Fire District 9</a:t>
            </a:r>
          </a:p>
        </p:txBody>
      </p:sp>
      <p:sp>
        <p:nvSpPr>
          <p:cNvPr id="14" name="TextBox 13">
            <a:extLst>
              <a:ext uri="{FF2B5EF4-FFF2-40B4-BE49-F238E27FC236}">
                <a16:creationId xmlns:a16="http://schemas.microsoft.com/office/drawing/2014/main" id="{13003F8B-E910-3869-F0AC-B26673088CEE}"/>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pic>
        <p:nvPicPr>
          <p:cNvPr id="4" name="Picture 3">
            <a:extLst>
              <a:ext uri="{FF2B5EF4-FFF2-40B4-BE49-F238E27FC236}">
                <a16:creationId xmlns:a16="http://schemas.microsoft.com/office/drawing/2014/main" id="{6D430F4E-A68B-0617-11F3-D3FE07A3FC97}"/>
              </a:ext>
            </a:extLst>
          </p:cNvPr>
          <p:cNvPicPr>
            <a:picLocks noChangeAspect="1"/>
          </p:cNvPicPr>
          <p:nvPr/>
        </p:nvPicPr>
        <p:blipFill rotWithShape="1">
          <a:blip r:embed="rId4">
            <a:extLst>
              <a:ext uri="{28A0092B-C50C-407E-A947-70E740481C1C}">
                <a14:useLocalDpi xmlns:a14="http://schemas.microsoft.com/office/drawing/2010/main" val="0"/>
              </a:ext>
            </a:extLst>
          </a:blip>
          <a:srcRect l="4565" t="8886" r="5086" b="19812"/>
          <a:stretch/>
        </p:blipFill>
        <p:spPr>
          <a:xfrm>
            <a:off x="321690" y="1839671"/>
            <a:ext cx="5367225" cy="3273011"/>
          </a:xfrm>
          <a:prstGeom prst="rect">
            <a:avLst/>
          </a:prstGeom>
        </p:spPr>
      </p:pic>
      <p:sp>
        <p:nvSpPr>
          <p:cNvPr id="3" name="Slide Number Placeholder 2">
            <a:extLst>
              <a:ext uri="{FF2B5EF4-FFF2-40B4-BE49-F238E27FC236}">
                <a16:creationId xmlns:a16="http://schemas.microsoft.com/office/drawing/2014/main" id="{19F8687D-5D33-4E1E-84FF-78A95CC6F52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37</a:t>
            </a:fld>
            <a:endParaRPr lang="en-US" sz="1200">
              <a:solidFill>
                <a:schemeClr val="bg1"/>
              </a:solidFill>
            </a:endParaRPr>
          </a:p>
        </p:txBody>
      </p:sp>
    </p:spTree>
    <p:extLst>
      <p:ext uri="{BB962C8B-B14F-4D97-AF65-F5344CB8AC3E}">
        <p14:creationId xmlns:p14="http://schemas.microsoft.com/office/powerpoint/2010/main" val="26921560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C41D-6C54-338B-2490-A170C8785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CFAC6-AC3F-58B0-019D-E3A91D13336B}"/>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6DB28B0A-2969-027A-C0DF-78A4DB19C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BEA0079D-3F71-D8AF-0069-CDE46DD49C5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FACDF8F1-DAF9-FAF1-91C6-CF6F320E6712}"/>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Population Impacts</a:t>
            </a:r>
            <a:endParaRPr lang="en-US" sz="2200" b="1"/>
          </a:p>
          <a:p>
            <a:endParaRPr lang="en-US" sz="2200">
              <a:latin typeface="Bookman Old Style"/>
            </a:endParaRPr>
          </a:p>
        </p:txBody>
      </p:sp>
      <p:sp>
        <p:nvSpPr>
          <p:cNvPr id="14" name="TextBox 13">
            <a:extLst>
              <a:ext uri="{FF2B5EF4-FFF2-40B4-BE49-F238E27FC236}">
                <a16:creationId xmlns:a16="http://schemas.microsoft.com/office/drawing/2014/main" id="{C80B3E83-0D38-F7B1-92F2-711475BA92DA}"/>
              </a:ext>
            </a:extLst>
          </p:cNvPr>
          <p:cNvSpPr txBox="1"/>
          <p:nvPr/>
        </p:nvSpPr>
        <p:spPr>
          <a:xfrm>
            <a:off x="321690" y="1408784"/>
            <a:ext cx="5164710" cy="4124206"/>
          </a:xfrm>
          <a:prstGeom prst="rect">
            <a:avLst/>
          </a:prstGeom>
          <a:noFill/>
        </p:spPr>
        <p:txBody>
          <a:bodyPr wrap="square">
            <a:spAutoFit/>
          </a:bodyPr>
          <a:lstStyle/>
          <a:p>
            <a:r>
              <a:rPr lang="en-US" sz="2200" b="1">
                <a:latin typeface="Bookman Old Style" panose="02050604050505020204" pitchFamily="18" charset="0"/>
              </a:rPr>
              <a:t>Site Description</a:t>
            </a:r>
          </a:p>
          <a:p>
            <a:r>
              <a:rPr lang="en-US" sz="2000">
                <a:effectLst/>
                <a:latin typeface="Bookman Old Style" panose="02050604050505020204" pitchFamily="18" charset="0"/>
                <a:ea typeface="Calibri" panose="020F0502020204030204" pitchFamily="34" charset="0"/>
                <a:cs typeface="Arial" panose="020B0604020202020204" pitchFamily="34" charset="0"/>
              </a:rPr>
              <a:t>CPA-12-23 is between North Mill Road and North Mayfair Lane in the Fairwood area. The surrounding comprehensive plan zoning designations include Rural Conservation to the north, Urban Activity Center to the south and High-Density Residential to the southwest, approximately 0.33 miles away. </a:t>
            </a:r>
          </a:p>
          <a:p>
            <a:r>
              <a:rPr lang="en-US" sz="2000">
                <a:effectLst/>
                <a:latin typeface="Bookman Old Style" panose="02050604050505020204" pitchFamily="18" charset="0"/>
                <a:ea typeface="Calibri" panose="020F0502020204030204" pitchFamily="34" charset="0"/>
                <a:cs typeface="Arial" panose="020B0604020202020204" pitchFamily="34" charset="0"/>
              </a:rPr>
              <a:t>Access to the subject property is located along North Mill Road, designated as an Urban Principal Arterial.</a:t>
            </a:r>
            <a:endParaRPr lang="en-US" sz="2200" b="1">
              <a:latin typeface="Bookman Old Style" panose="02050604050505020204" pitchFamily="18" charset="0"/>
            </a:endParaRPr>
          </a:p>
        </p:txBody>
      </p:sp>
      <p:sp>
        <p:nvSpPr>
          <p:cNvPr id="3" name="Slide Number Placeholder 2">
            <a:extLst>
              <a:ext uri="{FF2B5EF4-FFF2-40B4-BE49-F238E27FC236}">
                <a16:creationId xmlns:a16="http://schemas.microsoft.com/office/drawing/2014/main" id="{62CC5E87-42E3-37CF-994C-9E4A8E363034}"/>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38</a:t>
            </a:fld>
            <a:endParaRPr lang="en-US" sz="1200">
              <a:solidFill>
                <a:schemeClr val="bg1"/>
              </a:solidFill>
            </a:endParaRPr>
          </a:p>
        </p:txBody>
      </p:sp>
      <p:graphicFrame>
        <p:nvGraphicFramePr>
          <p:cNvPr id="9" name="Object 8">
            <a:extLst>
              <a:ext uri="{FF2B5EF4-FFF2-40B4-BE49-F238E27FC236}">
                <a16:creationId xmlns:a16="http://schemas.microsoft.com/office/drawing/2014/main" id="{3D70A424-C78A-FA64-CBCF-8D150D638424}"/>
              </a:ext>
            </a:extLst>
          </p:cNvPr>
          <p:cNvGraphicFramePr>
            <a:graphicFrameLocks noChangeAspect="1"/>
          </p:cNvGraphicFramePr>
          <p:nvPr>
            <p:extLst>
              <p:ext uri="{D42A27DB-BD31-4B8C-83A1-F6EECF244321}">
                <p14:modId xmlns:p14="http://schemas.microsoft.com/office/powerpoint/2010/main" val="3662472214"/>
              </p:ext>
            </p:extLst>
          </p:nvPr>
        </p:nvGraphicFramePr>
        <p:xfrm>
          <a:off x="5537200" y="2565400"/>
          <a:ext cx="5853760" cy="2971800"/>
        </p:xfrm>
        <a:graphic>
          <a:graphicData uri="http://schemas.openxmlformats.org/presentationml/2006/ole">
            <mc:AlternateContent xmlns:mc="http://schemas.openxmlformats.org/markup-compatibility/2006">
              <mc:Choice xmlns:v="urn:schemas-microsoft-com:vml" Requires="v">
                <p:oleObj name="Document" r:id="rId3" imgW="6414199" imgH="2982795" progId="Word.Document.12">
                  <p:embed/>
                </p:oleObj>
              </mc:Choice>
              <mc:Fallback>
                <p:oleObj name="Document" r:id="rId3" imgW="6414199" imgH="2982795" progId="Word.Document.12">
                  <p:embed/>
                  <p:pic>
                    <p:nvPicPr>
                      <p:cNvPr id="9" name="Object 8">
                        <a:extLst>
                          <a:ext uri="{FF2B5EF4-FFF2-40B4-BE49-F238E27FC236}">
                            <a16:creationId xmlns:a16="http://schemas.microsoft.com/office/drawing/2014/main" id="{3D70A424-C78A-FA64-CBCF-8D150D638424}"/>
                          </a:ext>
                        </a:extLst>
                      </p:cNvPr>
                      <p:cNvPicPr/>
                      <p:nvPr/>
                    </p:nvPicPr>
                    <p:blipFill>
                      <a:blip r:embed="rId4"/>
                      <a:stretch>
                        <a:fillRect/>
                      </a:stretch>
                    </p:blipFill>
                    <p:spPr>
                      <a:xfrm>
                        <a:off x="5537200" y="2565400"/>
                        <a:ext cx="5853760" cy="2971800"/>
                      </a:xfrm>
                      <a:prstGeom prst="rect">
                        <a:avLst/>
                      </a:prstGeom>
                    </p:spPr>
                  </p:pic>
                </p:oleObj>
              </mc:Fallback>
            </mc:AlternateContent>
          </a:graphicData>
        </a:graphic>
      </p:graphicFrame>
    </p:spTree>
    <p:extLst>
      <p:ext uri="{BB962C8B-B14F-4D97-AF65-F5344CB8AC3E}">
        <p14:creationId xmlns:p14="http://schemas.microsoft.com/office/powerpoint/2010/main" val="64399438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354217"/>
          </a:xfrm>
          <a:prstGeom prst="rect">
            <a:avLst/>
          </a:prstGeom>
          <a:noFill/>
        </p:spPr>
        <p:txBody>
          <a:bodyPr wrap="square">
            <a:spAutoFit/>
          </a:bodyPr>
          <a:lstStyle/>
          <a:p>
            <a:r>
              <a:rPr lang="en-US" sz="2200" b="1">
                <a:latin typeface="Bookman Old Style" panose="02050604050505020204" pitchFamily="18" charset="0"/>
              </a:rPr>
              <a:t>Critical Areas</a:t>
            </a:r>
          </a:p>
          <a:p>
            <a:r>
              <a:rPr lang="en-US" sz="2000">
                <a:latin typeface="Bookman Old Style" panose="02050604050505020204" pitchFamily="18" charset="0"/>
                <a:cs typeface="Arial" panose="020B0604020202020204" pitchFamily="34" charset="0"/>
              </a:rPr>
              <a:t>The project area is in a moderate critical aquifer recharge area and a low-risk stormwater drainage area.</a:t>
            </a:r>
            <a:endParaRPr lang="en-US" sz="2200">
              <a:latin typeface="Bookman Old Style" panose="02050604050505020204" pitchFamily="18" charset="0"/>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39</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6096000" y="1408784"/>
            <a:ext cx="5164710" cy="2585323"/>
          </a:xfrm>
          <a:prstGeom prst="rect">
            <a:avLst/>
          </a:prstGeom>
          <a:noFill/>
        </p:spPr>
        <p:txBody>
          <a:bodyPr wrap="square">
            <a:spAutoFit/>
          </a:bodyPr>
          <a:lstStyle/>
          <a:p>
            <a:r>
              <a:rPr lang="en-US" sz="2200" b="1">
                <a:latin typeface="Bookman Old Style" panose="02050604050505020204" pitchFamily="18" charset="0"/>
              </a:rPr>
              <a:t>Nearby Amenities</a:t>
            </a:r>
          </a:p>
          <a:p>
            <a:r>
              <a:rPr lang="en-US" sz="2000">
                <a:latin typeface="Bookman Old Style" panose="02050604050505020204" pitchFamily="18" charset="0"/>
              </a:rPr>
              <a:t>There is an undeveloped mixed-use zone within a quarter mile of the project site. Commercial districts, a grocery store, transit stops, and a school are all within a mile of the site. There are more schools, parks and mixed-use areas within two miles of the site as well. </a:t>
            </a:r>
          </a:p>
        </p:txBody>
      </p:sp>
    </p:spTree>
    <p:extLst>
      <p:ext uri="{BB962C8B-B14F-4D97-AF65-F5344CB8AC3E}">
        <p14:creationId xmlns:p14="http://schemas.microsoft.com/office/powerpoint/2010/main" val="38760753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1" y="0"/>
            <a:ext cx="10806545" cy="671138"/>
          </a:xfrm>
        </p:spPr>
        <p:txBody>
          <a:bodyPr>
            <a:normAutofit/>
          </a:bodyPr>
          <a:lstStyle/>
          <a:p>
            <a:r>
              <a:rPr lang="en-US" sz="3200">
                <a:solidFill>
                  <a:srgbClr val="002060"/>
                </a:solidFill>
                <a:latin typeface="Bookman Old Style"/>
              </a:rPr>
              <a:t>2024 Proposed Plan Amendments</a:t>
            </a:r>
            <a:endParaRPr lang="en-US" sz="32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graphicFrame>
        <p:nvGraphicFramePr>
          <p:cNvPr id="6" name="Table 5">
            <a:extLst>
              <a:ext uri="{FF2B5EF4-FFF2-40B4-BE49-F238E27FC236}">
                <a16:creationId xmlns:a16="http://schemas.microsoft.com/office/drawing/2014/main" id="{18589F35-4E25-C974-1DF6-5B12E2B89ADE}"/>
              </a:ext>
            </a:extLst>
          </p:cNvPr>
          <p:cNvGraphicFramePr>
            <a:graphicFrameLocks noGrp="1"/>
          </p:cNvGraphicFramePr>
          <p:nvPr>
            <p:extLst>
              <p:ext uri="{D42A27DB-BD31-4B8C-83A1-F6EECF244321}">
                <p14:modId xmlns:p14="http://schemas.microsoft.com/office/powerpoint/2010/main" val="2839058632"/>
              </p:ext>
            </p:extLst>
          </p:nvPr>
        </p:nvGraphicFramePr>
        <p:xfrm>
          <a:off x="692605" y="1274760"/>
          <a:ext cx="9814030" cy="3877632"/>
        </p:xfrm>
        <a:graphic>
          <a:graphicData uri="http://schemas.openxmlformats.org/drawingml/2006/table">
            <a:tbl>
              <a:tblPr firstRow="1" firstCol="1" bandRow="1"/>
              <a:tblGrid>
                <a:gridCol w="1515990">
                  <a:extLst>
                    <a:ext uri="{9D8B030D-6E8A-4147-A177-3AD203B41FA5}">
                      <a16:colId xmlns:a16="http://schemas.microsoft.com/office/drawing/2014/main" val="2813029176"/>
                    </a:ext>
                  </a:extLst>
                </a:gridCol>
                <a:gridCol w="1531555">
                  <a:extLst>
                    <a:ext uri="{9D8B030D-6E8A-4147-A177-3AD203B41FA5}">
                      <a16:colId xmlns:a16="http://schemas.microsoft.com/office/drawing/2014/main" val="3768956174"/>
                    </a:ext>
                  </a:extLst>
                </a:gridCol>
                <a:gridCol w="4508500">
                  <a:extLst>
                    <a:ext uri="{9D8B030D-6E8A-4147-A177-3AD203B41FA5}">
                      <a16:colId xmlns:a16="http://schemas.microsoft.com/office/drawing/2014/main" val="1317898071"/>
                    </a:ext>
                  </a:extLst>
                </a:gridCol>
                <a:gridCol w="2257985">
                  <a:extLst>
                    <a:ext uri="{9D8B030D-6E8A-4147-A177-3AD203B41FA5}">
                      <a16:colId xmlns:a16="http://schemas.microsoft.com/office/drawing/2014/main" val="461978842"/>
                    </a:ext>
                  </a:extLst>
                </a:gridCol>
              </a:tblGrid>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CPA-02-24</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0.82 ac</a:t>
                      </a:r>
                      <a:endParaRPr lang="en-US" sz="2000" b="0">
                        <a:solidFill>
                          <a:srgbClr val="002060"/>
                        </a:solidFill>
                        <a:effectLst/>
                        <a:latin typeface="Bookman Old Style"/>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Wall &amp; Country Homes</a:t>
                      </a:r>
                      <a:endParaRPr lang="en-US" sz="2000" b="0">
                        <a:solidFill>
                          <a:srgbClr val="002060"/>
                        </a:solidFill>
                        <a:effectLst/>
                        <a:latin typeface="Bookman Old Style"/>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LDR to HDR</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92497903"/>
                  </a:ext>
                </a:extLst>
              </a:tr>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CPA-03-24</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2.97 ac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Hastings Farwell Corridor</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LDR to HDR</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9128598"/>
                  </a:ext>
                </a:extLst>
              </a:tr>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CPA-04-24</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5.22 ac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Mead area - Farwell and BNSF</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LI to MDR</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47298681"/>
                  </a:ext>
                </a:extLst>
              </a:tr>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CPA-05-24</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11.5 ac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North Spangle</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RT to RC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5725266"/>
                  </a:ext>
                </a:extLst>
              </a:tr>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CPA-02-22</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±38 ac</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West Plains - </a:t>
                      </a:r>
                      <a:r>
                        <a:rPr lang="en-US" sz="2000" b="0" i="1">
                          <a:solidFill>
                            <a:srgbClr val="002060"/>
                          </a:solidFill>
                          <a:effectLst/>
                          <a:latin typeface="Bookman Old Style"/>
                          <a:ea typeface="Times New Roman" panose="02020603050405020304" pitchFamily="18" charset="0"/>
                          <a:cs typeface="Times New Roman"/>
                        </a:rPr>
                        <a:t>continued</a:t>
                      </a:r>
                      <a:endParaRPr lang="en-US" sz="2000" b="0">
                        <a:solidFill>
                          <a:srgbClr val="002060"/>
                        </a:solidFill>
                        <a:effectLst/>
                        <a:latin typeface="Bookman Old Style"/>
                        <a:ea typeface="Times New Roman" panose="02020603050405020304" pitchFamily="18" charset="0"/>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LI to MU</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37037356"/>
                  </a:ext>
                </a:extLst>
              </a:tr>
              <a:tr h="430848">
                <a:tc>
                  <a:txBody>
                    <a:bodyPr/>
                    <a:lstStyle/>
                    <a:p>
                      <a:pPr marL="0" marR="0">
                        <a:lnSpc>
                          <a:spcPts val="1500"/>
                        </a:lnSpc>
                        <a:spcBef>
                          <a:spcPts val="0"/>
                        </a:spcBef>
                        <a:spcAft>
                          <a:spcPts val="0"/>
                        </a:spcAft>
                      </a:pPr>
                      <a:r>
                        <a:rPr lang="en-US" sz="2000" b="0">
                          <a:solidFill>
                            <a:schemeClr val="bg1">
                              <a:lumMod val="65000"/>
                            </a:schemeClr>
                          </a:solidFill>
                          <a:effectLst/>
                          <a:latin typeface="Bookman Old Style"/>
                          <a:ea typeface="Times New Roman" panose="02020603050405020304" pitchFamily="18" charset="0"/>
                          <a:cs typeface="Times New Roman"/>
                        </a:rPr>
                        <a:t>CPA-07-22</a:t>
                      </a:r>
                      <a:endParaRPr lang="en-US" sz="2000" b="0">
                        <a:solidFill>
                          <a:schemeClr val="bg1">
                            <a:lumMod val="65000"/>
                          </a:schemeClr>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chemeClr val="bg1">
                              <a:lumMod val="65000"/>
                            </a:schemeClr>
                          </a:solidFill>
                          <a:effectLst/>
                          <a:latin typeface="Bookman Old Style"/>
                          <a:ea typeface="Times New Roman" panose="02020603050405020304" pitchFamily="18" charset="0"/>
                          <a:cs typeface="Times New Roman"/>
                        </a:rPr>
                        <a:t>45.49 ac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chemeClr val="bg1">
                              <a:lumMod val="65000"/>
                            </a:schemeClr>
                          </a:solidFill>
                          <a:effectLst/>
                          <a:latin typeface="Bookman Old Style"/>
                          <a:ea typeface="Times New Roman" panose="02020603050405020304" pitchFamily="18" charset="0"/>
                          <a:cs typeface="Times New Roman"/>
                        </a:rPr>
                        <a:t>North Metro UGA - </a:t>
                      </a:r>
                      <a:r>
                        <a:rPr lang="en-US" sz="2000" b="0" i="1">
                          <a:solidFill>
                            <a:schemeClr val="bg1">
                              <a:lumMod val="65000"/>
                            </a:schemeClr>
                          </a:solidFill>
                          <a:effectLst/>
                          <a:latin typeface="Bookman Old Style"/>
                          <a:ea typeface="Times New Roman" panose="02020603050405020304" pitchFamily="18" charset="0"/>
                          <a:cs typeface="Times New Roman"/>
                        </a:rPr>
                        <a:t>withdrawn</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chemeClr val="bg1">
                              <a:lumMod val="65000"/>
                            </a:schemeClr>
                          </a:solidFill>
                          <a:effectLst/>
                          <a:latin typeface="Bookman Old Style"/>
                          <a:ea typeface="Times New Roman" panose="02020603050405020304" pitchFamily="18" charset="0"/>
                          <a:cs typeface="Times New Roman"/>
                        </a:rPr>
                        <a:t>HI to RC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53585610"/>
                  </a:ext>
                </a:extLst>
              </a:tr>
              <a:tr h="430848">
                <a:tc>
                  <a:txBody>
                    <a:bodyPr/>
                    <a:lstStyle/>
                    <a:p>
                      <a:pPr marL="0" marR="0">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CPA-12-23</a:t>
                      </a: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2.64 ac</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North Mill Road - </a:t>
                      </a:r>
                      <a:r>
                        <a:rPr lang="en-US" sz="2000" b="0" i="1">
                          <a:solidFill>
                            <a:srgbClr val="002060"/>
                          </a:solidFill>
                          <a:effectLst/>
                          <a:latin typeface="Bookman Old Style"/>
                          <a:ea typeface="Times New Roman" panose="02020603050405020304" pitchFamily="18" charset="0"/>
                          <a:cs typeface="Times New Roman"/>
                        </a:rPr>
                        <a:t>continued</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r>
                        <a:rPr lang="en-US" sz="2000" b="0">
                          <a:solidFill>
                            <a:srgbClr val="002060"/>
                          </a:solidFill>
                          <a:effectLst/>
                          <a:latin typeface="Bookman Old Style"/>
                          <a:ea typeface="Times New Roman" panose="02020603050405020304" pitchFamily="18" charset="0"/>
                          <a:cs typeface="Times New Roman"/>
                        </a:rPr>
                        <a:t>LDR to MDR</a:t>
                      </a: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78586047"/>
                  </a:ext>
                </a:extLst>
              </a:tr>
              <a:tr h="430848">
                <a:tc>
                  <a:txBody>
                    <a:bodyPr/>
                    <a:lstStyle/>
                    <a:p>
                      <a:pPr marL="0" marR="0">
                        <a:lnSpc>
                          <a:spcPts val="1500"/>
                        </a:lnSpc>
                        <a:spcBef>
                          <a:spcPts val="0"/>
                        </a:spcBef>
                        <a:spcAft>
                          <a:spcPts val="0"/>
                        </a:spcAft>
                      </a:pPr>
                      <a:endParaRPr lang="en-US" sz="2000" b="0">
                        <a:solidFill>
                          <a:srgbClr val="002060"/>
                        </a:solidFill>
                        <a:effectLst/>
                        <a:latin typeface="Bookman Old Style" panose="02050604050505020204" pitchFamily="18" charset="0"/>
                        <a:ea typeface="Times New Roman" panose="02020603050405020304" pitchFamily="18" charset="0"/>
                        <a:cs typeface="Times New Roman"/>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endParaRPr lang="en-US" sz="2000" b="0">
                        <a:solidFill>
                          <a:srgbClr val="002060"/>
                        </a:solidFill>
                        <a:effectLst/>
                        <a:latin typeface="Bookman Old Style"/>
                        <a:ea typeface="Times New Roman" panose="02020603050405020304" pitchFamily="18" charset="0"/>
                        <a:cs typeface="Calibri"/>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endParaRPr lang="en-US" sz="2000" b="0" i="0">
                        <a:solidFill>
                          <a:srgbClr val="002060"/>
                        </a:solidFill>
                        <a:effectLst/>
                        <a:latin typeface="Bookman Old Style"/>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ts val="1500"/>
                        </a:lnSpc>
                        <a:spcBef>
                          <a:spcPts val="0"/>
                        </a:spcBef>
                        <a:spcAft>
                          <a:spcPts val="0"/>
                        </a:spcAft>
                      </a:pPr>
                      <a:endParaRPr lang="en-US" sz="2000" b="0">
                        <a:solidFill>
                          <a:srgbClr val="002060"/>
                        </a:solidFill>
                        <a:effectLst/>
                        <a:latin typeface="Bookman Old Style" panose="020506040505050202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51316032"/>
                  </a:ext>
                </a:extLst>
              </a:tr>
              <a:tr h="430848">
                <a:tc>
                  <a:txBody>
                    <a:bodyPr/>
                    <a:lstStyle/>
                    <a:p>
                      <a:pPr marL="0" marR="0">
                        <a:lnSpc>
                          <a:spcPts val="1500"/>
                        </a:lnSpc>
                        <a:spcBef>
                          <a:spcPts val="0"/>
                        </a:spcBef>
                        <a:spcAft>
                          <a:spcPts val="0"/>
                        </a:spcAft>
                      </a:pPr>
                      <a:endParaRPr lang="en-US" sz="2000" b="0">
                        <a:solidFill>
                          <a:srgbClr val="002060"/>
                        </a:solidFill>
                        <a:effectLst/>
                        <a:latin typeface="Bookman Old Style" panose="02050604050505020204" pitchFamily="18" charset="0"/>
                        <a:ea typeface="Times New Roman" panose="02020603050405020304" pitchFamily="18" charset="0"/>
                        <a:cs typeface="Times New Roman"/>
                      </a:endParaRPr>
                    </a:p>
                  </a:txBody>
                  <a:tcPr marL="68580" marR="68580"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ctr">
                        <a:lnSpc>
                          <a:spcPts val="1500"/>
                        </a:lnSpc>
                        <a:spcBef>
                          <a:spcPts val="0"/>
                        </a:spcBef>
                        <a:spcAft>
                          <a:spcPts val="0"/>
                        </a:spcAft>
                      </a:pPr>
                      <a:endParaRPr lang="en-US" sz="2000" b="0">
                        <a:solidFill>
                          <a:srgbClr val="002060"/>
                        </a:solidFill>
                        <a:effectLst/>
                        <a:latin typeface="Bookman Old Style"/>
                        <a:ea typeface="Times New Roman" panose="02020603050405020304" pitchFamily="18" charset="0"/>
                        <a:cs typeface="Times New Roman"/>
                      </a:endParaRPr>
                    </a:p>
                  </a:txBody>
                  <a:tcPr marL="68580" marR="68580"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ctr">
                        <a:lnSpc>
                          <a:spcPts val="1500"/>
                        </a:lnSpc>
                        <a:spcBef>
                          <a:spcPts val="0"/>
                        </a:spcBef>
                        <a:spcAft>
                          <a:spcPts val="0"/>
                        </a:spcAft>
                      </a:pPr>
                      <a:endParaRPr lang="en-US" sz="2000" b="0">
                        <a:solidFill>
                          <a:srgbClr val="002060"/>
                        </a:solidFill>
                        <a:effectLst/>
                        <a:latin typeface="Bookman Old Style"/>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marL="0" marR="0" algn="ctr">
                        <a:lnSpc>
                          <a:spcPts val="1500"/>
                        </a:lnSpc>
                        <a:spcBef>
                          <a:spcPts val="0"/>
                        </a:spcBef>
                        <a:spcAft>
                          <a:spcPts val="0"/>
                        </a:spcAft>
                      </a:pPr>
                      <a:endParaRPr lang="en-US" sz="2000" b="0">
                        <a:solidFill>
                          <a:srgbClr val="002060"/>
                        </a:solidFill>
                        <a:effectLst/>
                        <a:latin typeface="Bookman Old Style"/>
                        <a:ea typeface="Times New Roman" panose="02020603050405020304" pitchFamily="18" charset="0"/>
                        <a:cs typeface="Times New Roman"/>
                      </a:endParaRPr>
                    </a:p>
                  </a:txBody>
                  <a:tcPr marL="68580" marR="68580" marT="0" marB="0" anchor="ctr">
                    <a:lnL>
                      <a:noFill/>
                    </a:lnL>
                    <a:lnR>
                      <a:noFill/>
                    </a:lnR>
                    <a:lnT w="1270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78425984"/>
                  </a:ext>
                </a:extLst>
              </a:tr>
            </a:tbl>
          </a:graphicData>
        </a:graphic>
      </p:graphicFrame>
      <p:sp>
        <p:nvSpPr>
          <p:cNvPr id="3" name="Slide Number Placeholder 2">
            <a:extLst>
              <a:ext uri="{FF2B5EF4-FFF2-40B4-BE49-F238E27FC236}">
                <a16:creationId xmlns:a16="http://schemas.microsoft.com/office/drawing/2014/main" id="{8ED360DA-C8A7-13BE-83F1-873BBFE90374}"/>
              </a:ext>
            </a:extLst>
          </p:cNvPr>
          <p:cNvSpPr>
            <a:spLocks noGrp="1"/>
          </p:cNvSpPr>
          <p:nvPr>
            <p:ph type="sldNum" sz="quarter" idx="12"/>
          </p:nvPr>
        </p:nvSpPr>
        <p:spPr>
          <a:xfrm>
            <a:off x="11292840" y="6172200"/>
            <a:ext cx="914400" cy="593725"/>
          </a:xfrm>
        </p:spPr>
        <p:txBody>
          <a:bodyPr anchor="b">
            <a:normAutofit/>
          </a:bodyPr>
          <a:lstStyle/>
          <a:p>
            <a:fld id="{1E37307E-CBEF-4635-9EFF-FCB44CA54A37}" type="slidenum">
              <a:rPr lang="en-US" sz="1200" smtClean="0">
                <a:solidFill>
                  <a:schemeClr val="bg1"/>
                </a:solidFill>
              </a:rPr>
              <a:t>4</a:t>
            </a:fld>
            <a:endParaRPr lang="en-US" sz="1200">
              <a:solidFill>
                <a:schemeClr val="bg1"/>
              </a:solidFill>
            </a:endParaRPr>
          </a:p>
        </p:txBody>
      </p:sp>
    </p:spTree>
    <p:extLst>
      <p:ext uri="{BB962C8B-B14F-4D97-AF65-F5344CB8AC3E}">
        <p14:creationId xmlns:p14="http://schemas.microsoft.com/office/powerpoint/2010/main" val="342262926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824418"/>
            <a:ext cx="5164710" cy="430887"/>
          </a:xfrm>
          <a:prstGeom prst="rect">
            <a:avLst/>
          </a:prstGeom>
          <a:noFill/>
        </p:spPr>
        <p:txBody>
          <a:bodyPr wrap="square">
            <a:spAutoFit/>
          </a:bodyPr>
          <a:lstStyle/>
          <a:p>
            <a:r>
              <a:rPr lang="en-US" sz="2200" b="1">
                <a:latin typeface="Bookman Old Style" panose="02050604050505020204" pitchFamily="18" charset="0"/>
              </a:rPr>
              <a:t>Public Comments</a:t>
            </a: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40</a:t>
            </a:fld>
            <a:endParaRPr lang="en-US" sz="1200">
              <a:solidFill>
                <a:schemeClr val="bg1"/>
              </a:solidFill>
            </a:endParaRPr>
          </a:p>
        </p:txBody>
      </p:sp>
      <p:graphicFrame>
        <p:nvGraphicFramePr>
          <p:cNvPr id="3" name="Table 2">
            <a:extLst>
              <a:ext uri="{FF2B5EF4-FFF2-40B4-BE49-F238E27FC236}">
                <a16:creationId xmlns:a16="http://schemas.microsoft.com/office/drawing/2014/main" id="{05901A22-3D9C-FBD5-7878-EB69426EB2AE}"/>
              </a:ext>
            </a:extLst>
          </p:cNvPr>
          <p:cNvGraphicFramePr>
            <a:graphicFrameLocks noGrp="1"/>
          </p:cNvGraphicFramePr>
          <p:nvPr>
            <p:extLst>
              <p:ext uri="{D42A27DB-BD31-4B8C-83A1-F6EECF244321}">
                <p14:modId xmlns:p14="http://schemas.microsoft.com/office/powerpoint/2010/main" val="1226554779"/>
              </p:ext>
            </p:extLst>
          </p:nvPr>
        </p:nvGraphicFramePr>
        <p:xfrm>
          <a:off x="321690" y="1251902"/>
          <a:ext cx="8128000" cy="52171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72436505"/>
                    </a:ext>
                  </a:extLst>
                </a:gridCol>
                <a:gridCol w="4064000">
                  <a:extLst>
                    <a:ext uri="{9D8B030D-6E8A-4147-A177-3AD203B41FA5}">
                      <a16:colId xmlns:a16="http://schemas.microsoft.com/office/drawing/2014/main" val="1768883886"/>
                    </a:ext>
                  </a:extLst>
                </a:gridCol>
              </a:tblGrid>
              <a:tr h="370840">
                <a:tc>
                  <a:txBody>
                    <a:bodyPr/>
                    <a:lstStyle/>
                    <a:p>
                      <a:r>
                        <a:rPr lang="en-US" sz="1200"/>
                        <a:t>Comment Category</a:t>
                      </a:r>
                    </a:p>
                  </a:txBody>
                  <a:tcPr/>
                </a:tc>
                <a:tc>
                  <a:txBody>
                    <a:bodyPr/>
                    <a:lstStyle/>
                    <a:p>
                      <a:r>
                        <a:rPr lang="en-US" sz="1200"/>
                        <a:t>Response</a:t>
                      </a:r>
                    </a:p>
                  </a:txBody>
                  <a:tcPr/>
                </a:tc>
                <a:extLst>
                  <a:ext uri="{0D108BD9-81ED-4DB2-BD59-A6C34878D82A}">
                    <a16:rowId xmlns:a16="http://schemas.microsoft.com/office/drawing/2014/main" val="2186743369"/>
                  </a:ext>
                </a:extLst>
              </a:tr>
              <a:tr h="370840">
                <a:tc>
                  <a:txBody>
                    <a:bodyPr/>
                    <a:lstStyle/>
                    <a:p>
                      <a:r>
                        <a:rPr lang="en-US" sz="1200"/>
                        <a:t>Traffic</a:t>
                      </a:r>
                    </a:p>
                  </a:txBody>
                  <a:tcPr/>
                </a:tc>
                <a:tc>
                  <a:txBody>
                    <a:bodyPr/>
                    <a:lstStyle/>
                    <a:p>
                      <a:r>
                        <a:rPr lang="en-US" sz="1200"/>
                        <a:t>Traffic analysis and trip report showed that minimal impact to traffic would result from this CPA.</a:t>
                      </a:r>
                    </a:p>
                  </a:txBody>
                  <a:tcPr/>
                </a:tc>
                <a:extLst>
                  <a:ext uri="{0D108BD9-81ED-4DB2-BD59-A6C34878D82A}">
                    <a16:rowId xmlns:a16="http://schemas.microsoft.com/office/drawing/2014/main" val="1149389384"/>
                  </a:ext>
                </a:extLst>
              </a:tr>
              <a:tr h="370840">
                <a:tc>
                  <a:txBody>
                    <a:bodyPr/>
                    <a:lstStyle/>
                    <a:p>
                      <a:r>
                        <a:rPr lang="en-US" sz="1200"/>
                        <a:t>Wastewater Capacity</a:t>
                      </a:r>
                    </a:p>
                  </a:txBody>
                  <a:tcPr/>
                </a:tc>
                <a:tc>
                  <a:txBody>
                    <a:bodyPr/>
                    <a:lstStyle/>
                    <a:p>
                      <a:r>
                        <a:rPr lang="en-US" sz="1200"/>
                        <a:t>Spokane County Public Works did not issue any comment to the planning department regarding any concerns with wastewater capacity.</a:t>
                      </a:r>
                    </a:p>
                  </a:txBody>
                  <a:tcPr/>
                </a:tc>
                <a:extLst>
                  <a:ext uri="{0D108BD9-81ED-4DB2-BD59-A6C34878D82A}">
                    <a16:rowId xmlns:a16="http://schemas.microsoft.com/office/drawing/2014/main" val="1409325149"/>
                  </a:ext>
                </a:extLst>
              </a:tr>
              <a:tr h="370840">
                <a:tc>
                  <a:txBody>
                    <a:bodyPr/>
                    <a:lstStyle/>
                    <a:p>
                      <a:r>
                        <a:rPr lang="en-US" sz="1200"/>
                        <a:t>Increased Tax Assessments and Bonds</a:t>
                      </a:r>
                    </a:p>
                  </a:txBody>
                  <a:tcPr/>
                </a:tc>
                <a:tc>
                  <a:txBody>
                    <a:bodyPr/>
                    <a:lstStyle/>
                    <a:p>
                      <a:r>
                        <a:rPr lang="en-US" sz="1200"/>
                        <a:t>There is no way of knowing exactly how any new developments will impact property taxes, if at all. </a:t>
                      </a:r>
                    </a:p>
                  </a:txBody>
                  <a:tcPr/>
                </a:tc>
                <a:extLst>
                  <a:ext uri="{0D108BD9-81ED-4DB2-BD59-A6C34878D82A}">
                    <a16:rowId xmlns:a16="http://schemas.microsoft.com/office/drawing/2014/main" val="211317669"/>
                  </a:ext>
                </a:extLst>
              </a:tr>
              <a:tr h="370840">
                <a:tc>
                  <a:txBody>
                    <a:bodyPr/>
                    <a:lstStyle/>
                    <a:p>
                      <a:r>
                        <a:rPr lang="en-US" sz="1200"/>
                        <a:t>Lack of Public Participation</a:t>
                      </a:r>
                    </a:p>
                  </a:txBody>
                  <a:tcPr/>
                </a:tc>
                <a:tc>
                  <a:txBody>
                    <a:bodyPr/>
                    <a:lstStyle/>
                    <a:p>
                      <a:r>
                        <a:rPr lang="en-US" sz="1200"/>
                        <a:t>Public participation process was extended by the Board of County Commissioners from 2023 to the 2024 cycle to reflect the concerns of citizens regarding this CPA last time it was considered.</a:t>
                      </a:r>
                    </a:p>
                  </a:txBody>
                  <a:tcPr/>
                </a:tc>
                <a:extLst>
                  <a:ext uri="{0D108BD9-81ED-4DB2-BD59-A6C34878D82A}">
                    <a16:rowId xmlns:a16="http://schemas.microsoft.com/office/drawing/2014/main" val="1461933920"/>
                  </a:ext>
                </a:extLst>
              </a:tr>
              <a:tr h="370840">
                <a:tc>
                  <a:txBody>
                    <a:bodyPr/>
                    <a:lstStyle/>
                    <a:p>
                      <a:r>
                        <a:rPr lang="en-US" sz="1200"/>
                        <a:t>Neighborhood Character</a:t>
                      </a:r>
                    </a:p>
                  </a:txBody>
                  <a:tcPr/>
                </a:tc>
                <a:tc>
                  <a:txBody>
                    <a:bodyPr/>
                    <a:lstStyle/>
                    <a:p>
                      <a:r>
                        <a:rPr lang="en-US" sz="1200"/>
                        <a:t>The comprehensive plan encourages upzoning of properties where appropriate in Urban Growth Areas. Given the location of this CPA on busy road near transit and other urban amenities, this seems like a good location for this kind of development. </a:t>
                      </a:r>
                    </a:p>
                  </a:txBody>
                  <a:tcPr/>
                </a:tc>
                <a:extLst>
                  <a:ext uri="{0D108BD9-81ED-4DB2-BD59-A6C34878D82A}">
                    <a16:rowId xmlns:a16="http://schemas.microsoft.com/office/drawing/2014/main" val="825642624"/>
                  </a:ext>
                </a:extLst>
              </a:tr>
              <a:tr h="370840">
                <a:tc>
                  <a:txBody>
                    <a:bodyPr/>
                    <a:lstStyle/>
                    <a:p>
                      <a:r>
                        <a:rPr lang="en-US" sz="1200"/>
                        <a:t>Property Values</a:t>
                      </a:r>
                    </a:p>
                  </a:txBody>
                  <a:tcPr/>
                </a:tc>
                <a:tc>
                  <a:txBody>
                    <a:bodyPr/>
                    <a:lstStyle/>
                    <a:p>
                      <a:r>
                        <a:rPr lang="en-US" sz="1200"/>
                        <a:t>There is no empirical evidence that shows that multifamily development, or higher density development in general, leads to decreased property values for nearby properties.</a:t>
                      </a:r>
                    </a:p>
                  </a:txBody>
                  <a:tcPr/>
                </a:tc>
                <a:extLst>
                  <a:ext uri="{0D108BD9-81ED-4DB2-BD59-A6C34878D82A}">
                    <a16:rowId xmlns:a16="http://schemas.microsoft.com/office/drawing/2014/main" val="1756271104"/>
                  </a:ext>
                </a:extLst>
              </a:tr>
              <a:tr h="370840">
                <a:tc>
                  <a:txBody>
                    <a:bodyPr/>
                    <a:lstStyle/>
                    <a:p>
                      <a:r>
                        <a:rPr lang="en-US" sz="1200"/>
                        <a:t>Safety</a:t>
                      </a:r>
                    </a:p>
                  </a:txBody>
                  <a:tcPr/>
                </a:tc>
                <a:tc>
                  <a:txBody>
                    <a:bodyPr/>
                    <a:lstStyle/>
                    <a:p>
                      <a:r>
                        <a:rPr lang="en-US" sz="1200"/>
                        <a:t>Public Works and other agencies may ask the developer to employ mitigating measures to ensure pedestrian safety during the development stage.</a:t>
                      </a:r>
                    </a:p>
                  </a:txBody>
                  <a:tcPr/>
                </a:tc>
                <a:extLst>
                  <a:ext uri="{0D108BD9-81ED-4DB2-BD59-A6C34878D82A}">
                    <a16:rowId xmlns:a16="http://schemas.microsoft.com/office/drawing/2014/main" val="1557656606"/>
                  </a:ext>
                </a:extLst>
              </a:tr>
            </a:tbl>
          </a:graphicData>
        </a:graphic>
      </p:graphicFrame>
    </p:spTree>
    <p:extLst>
      <p:ext uri="{BB962C8B-B14F-4D97-AF65-F5344CB8AC3E}">
        <p14:creationId xmlns:p14="http://schemas.microsoft.com/office/powerpoint/2010/main" val="91273148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538883"/>
          </a:xfrm>
          <a:prstGeom prst="rect">
            <a:avLst/>
          </a:prstGeom>
          <a:noFill/>
        </p:spPr>
        <p:txBody>
          <a:bodyPr wrap="square">
            <a:spAutoFit/>
          </a:bodyPr>
          <a:lstStyle/>
          <a:p>
            <a:r>
              <a:rPr lang="en-US" sz="2200" b="1">
                <a:latin typeface="Bookman Old Style" panose="02050604050505020204" pitchFamily="18" charset="0"/>
              </a:rPr>
              <a:t>SEPA</a:t>
            </a:r>
          </a:p>
          <a:p>
            <a:r>
              <a:rPr lang="en-US">
                <a:latin typeface="Bookman Old Style" panose="02050604050505020204" pitchFamily="18" charset="0"/>
              </a:rPr>
              <a:t>An MDNS was issued for this project to address concerns stated by the Washington State Department of Archaeology &amp; Historic Preservation. </a:t>
            </a: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41</a:t>
            </a:fld>
            <a:endParaRPr lang="en-US" sz="1200">
              <a:solidFill>
                <a:schemeClr val="bg1"/>
              </a:solidFill>
            </a:endParaRPr>
          </a:p>
        </p:txBody>
      </p:sp>
      <p:sp>
        <p:nvSpPr>
          <p:cNvPr id="3" name="TextBox 2">
            <a:extLst>
              <a:ext uri="{FF2B5EF4-FFF2-40B4-BE49-F238E27FC236}">
                <a16:creationId xmlns:a16="http://schemas.microsoft.com/office/drawing/2014/main" id="{3D1D537E-D37B-AEB6-0F80-03E5BC8E5379}"/>
              </a:ext>
            </a:extLst>
          </p:cNvPr>
          <p:cNvSpPr txBox="1"/>
          <p:nvPr/>
        </p:nvSpPr>
        <p:spPr>
          <a:xfrm>
            <a:off x="6096001" y="1408784"/>
            <a:ext cx="4992210" cy="1846659"/>
          </a:xfrm>
          <a:prstGeom prst="rect">
            <a:avLst/>
          </a:prstGeom>
          <a:noFill/>
        </p:spPr>
        <p:txBody>
          <a:bodyPr wrap="square" rtlCol="0">
            <a:spAutoFit/>
          </a:bodyPr>
          <a:lstStyle/>
          <a:p>
            <a:r>
              <a:rPr lang="en-US" sz="2400" b="1">
                <a:latin typeface="Bookman Old Style" panose="02050604050505020204" pitchFamily="18" charset="0"/>
              </a:rPr>
              <a:t>MDNS Conditions</a:t>
            </a:r>
          </a:p>
          <a:p>
            <a:pPr marL="342900" indent="-342900">
              <a:buFont typeface="+mj-lt"/>
              <a:buAutoNum type="arabicPeriod"/>
            </a:pPr>
            <a:r>
              <a:rPr lang="en-US">
                <a:latin typeface="Bookman Old Style" panose="02050604050505020204" pitchFamily="18" charset="0"/>
              </a:rPr>
              <a:t>Requires a cultural resource survey shall be completed and submitted to DAHP before any ground-disturbing activities or before the issuance of any construction of grading permits. </a:t>
            </a:r>
          </a:p>
        </p:txBody>
      </p:sp>
    </p:spTree>
    <p:extLst>
      <p:ext uri="{BB962C8B-B14F-4D97-AF65-F5344CB8AC3E}">
        <p14:creationId xmlns:p14="http://schemas.microsoft.com/office/powerpoint/2010/main" val="133946601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CPA-12-23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3" name="Slide Number Placeholder 2">
            <a:extLst>
              <a:ext uri="{FF2B5EF4-FFF2-40B4-BE49-F238E27FC236}">
                <a16:creationId xmlns:a16="http://schemas.microsoft.com/office/drawing/2014/main" id="{2962ED24-9F0B-C659-906C-7E2675218F4F}"/>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42</a:t>
            </a:fld>
            <a:endParaRPr lang="en-US" sz="1200">
              <a:solidFill>
                <a:schemeClr val="bg1"/>
              </a:solidFill>
            </a:endParaRPr>
          </a:p>
        </p:txBody>
      </p:sp>
      <p:pic>
        <p:nvPicPr>
          <p:cNvPr id="5" name="Picture 4" descr="Map&#10;&#10;Description automatically generated">
            <a:extLst>
              <a:ext uri="{FF2B5EF4-FFF2-40B4-BE49-F238E27FC236}">
                <a16:creationId xmlns:a16="http://schemas.microsoft.com/office/drawing/2014/main" id="{59A8DD50-E7FF-07B9-43D3-B81F1EE3A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455" y="709930"/>
            <a:ext cx="7957185" cy="6148070"/>
          </a:xfrm>
          <a:prstGeom prst="rect">
            <a:avLst/>
          </a:prstGeom>
        </p:spPr>
      </p:pic>
    </p:spTree>
    <p:extLst>
      <p:ext uri="{BB962C8B-B14F-4D97-AF65-F5344CB8AC3E}">
        <p14:creationId xmlns:p14="http://schemas.microsoft.com/office/powerpoint/2010/main" val="280393091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238539"/>
            <a:ext cx="9692640" cy="594042"/>
          </a:xfrm>
        </p:spPr>
        <p:txBody>
          <a:bodyPr>
            <a:noAutofit/>
          </a:bodyPr>
          <a:lstStyle/>
          <a:p>
            <a:r>
              <a:rPr lang="en-US" sz="4000">
                <a:solidFill>
                  <a:srgbClr val="002060"/>
                </a:solidFill>
                <a:latin typeface="Bookman Old Style"/>
              </a:rPr>
              <a:t>Cumulative Impacts – 2024 CPA Cycle</a:t>
            </a:r>
          </a:p>
        </p:txBody>
      </p:sp>
      <p:sp>
        <p:nvSpPr>
          <p:cNvPr id="3" name="Content Placeholder 2">
            <a:extLst>
              <a:ext uri="{FF2B5EF4-FFF2-40B4-BE49-F238E27FC236}">
                <a16:creationId xmlns:a16="http://schemas.microsoft.com/office/drawing/2014/main" id="{D665AA6A-C36D-4FD3-897E-AA60BFD7B03C}"/>
              </a:ext>
            </a:extLst>
          </p:cNvPr>
          <p:cNvSpPr>
            <a:spLocks noGrp="1"/>
          </p:cNvSpPr>
          <p:nvPr>
            <p:ph idx="1"/>
          </p:nvPr>
        </p:nvSpPr>
        <p:spPr>
          <a:xfrm>
            <a:off x="451776" y="988291"/>
            <a:ext cx="10458882" cy="5777634"/>
          </a:xfrm>
        </p:spPr>
        <p:txBody>
          <a:bodyPr vert="horz" lIns="91440" tIns="45720" rIns="91440" bIns="45720" rtlCol="0" anchor="t">
            <a:noAutofit/>
          </a:bodyPr>
          <a:lstStyle/>
          <a:p>
            <a:r>
              <a:rPr lang="en-US" sz="2000" kern="0">
                <a:solidFill>
                  <a:srgbClr val="002060"/>
                </a:solidFill>
                <a:effectLst/>
                <a:latin typeface="Bookman Old Style" panose="02050604050505020204" pitchFamily="18" charset="0"/>
                <a:ea typeface="Aptos" panose="020B0004020202020204" pitchFamily="34" charset="0"/>
                <a:cs typeface="Calibri" panose="020F0502020204030204" pitchFamily="34" charset="0"/>
              </a:rPr>
              <a:t>How are facility impacts analyzed?</a:t>
            </a:r>
          </a:p>
          <a:p>
            <a:r>
              <a:rPr lang="en-US" sz="1600" kern="0">
                <a:solidFill>
                  <a:srgbClr val="000000"/>
                </a:solidFill>
                <a:ea typeface="Aptos" panose="020B0004020202020204" pitchFamily="34" charset="0"/>
                <a:cs typeface="Calibri" panose="020F0502020204030204" pitchFamily="34" charset="0"/>
              </a:rPr>
              <a:t>F</a:t>
            </a:r>
            <a:r>
              <a:rPr lang="en-US" sz="1600" kern="0">
                <a:solidFill>
                  <a:srgbClr val="000000"/>
                </a:solidFill>
                <a:effectLst/>
                <a:latin typeface="Bookman Old Style" panose="02050604050505020204" pitchFamily="18" charset="0"/>
                <a:ea typeface="Aptos" panose="020B0004020202020204" pitchFamily="34" charset="0"/>
                <a:cs typeface="Calibri" panose="020F0502020204030204" pitchFamily="34" charset="0"/>
              </a:rPr>
              <a:t>acility impact assumptions created for each proposed amendment involves using the adopted levels of service and the county’s site impact assumptions. The assumptions applied in this analysis are derived from the 2024 Spokane County CPA Population Impacts and Service Assumptions table, which is formulated to reflect the current development conditions and densities within Unincorporated Urban Growth Areas of Spokane County. </a:t>
            </a:r>
          </a:p>
          <a:p>
            <a:r>
              <a:rPr lang="en-US" sz="1600" kern="0">
                <a:solidFill>
                  <a:srgbClr val="000000"/>
                </a:solidFill>
                <a:effectLst/>
                <a:latin typeface="Bookman Old Style" panose="02050604050505020204" pitchFamily="18" charset="0"/>
                <a:ea typeface="Aptos" panose="020B0004020202020204" pitchFamily="34" charset="0"/>
                <a:cs typeface="Calibri" panose="020F0502020204030204" pitchFamily="34" charset="0"/>
              </a:rPr>
              <a:t>Each CPA’s population and unit potential are based on the maximum allowable buildout allowed under the proposed zoning. Further consideration for system capacity may also rely on the responses provided by facility staff and purveyors during the project circulation and request for comment phase.</a:t>
            </a:r>
          </a:p>
          <a:p>
            <a:endParaRPr lang="en-US" sz="1600">
              <a:latin typeface="Bookman Old Style"/>
            </a:endParaRPr>
          </a:p>
          <a:p>
            <a:endParaRPr lang="en-US" sz="2000">
              <a:latin typeface="Bookman Old Style"/>
            </a:endParaRPr>
          </a:p>
          <a:p>
            <a:endParaRPr lang="en-US" sz="2000">
              <a:latin typeface="Bookman Old Style"/>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4" name="Slide Number Placeholder 3">
            <a:extLst>
              <a:ext uri="{FF2B5EF4-FFF2-40B4-BE49-F238E27FC236}">
                <a16:creationId xmlns:a16="http://schemas.microsoft.com/office/drawing/2014/main" id="{2424CD7C-11A2-E2DD-0AC7-D84FE3E6E7B1}"/>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43</a:t>
            </a:fld>
            <a:endParaRPr lang="en-US" sz="1200">
              <a:solidFill>
                <a:schemeClr val="bg1"/>
              </a:solidFill>
            </a:endParaRPr>
          </a:p>
        </p:txBody>
      </p:sp>
      <p:graphicFrame>
        <p:nvGraphicFramePr>
          <p:cNvPr id="10" name="Table 9">
            <a:extLst>
              <a:ext uri="{FF2B5EF4-FFF2-40B4-BE49-F238E27FC236}">
                <a16:creationId xmlns:a16="http://schemas.microsoft.com/office/drawing/2014/main" id="{7A670C69-C318-8CC1-0F66-6F82ACF22CB4}"/>
              </a:ext>
            </a:extLst>
          </p:cNvPr>
          <p:cNvGraphicFramePr>
            <a:graphicFrameLocks noGrp="1"/>
          </p:cNvGraphicFramePr>
          <p:nvPr>
            <p:extLst>
              <p:ext uri="{D42A27DB-BD31-4B8C-83A1-F6EECF244321}">
                <p14:modId xmlns:p14="http://schemas.microsoft.com/office/powerpoint/2010/main" val="2209848700"/>
              </p:ext>
            </p:extLst>
          </p:nvPr>
        </p:nvGraphicFramePr>
        <p:xfrm>
          <a:off x="260685" y="4029834"/>
          <a:ext cx="5245140" cy="2328391"/>
        </p:xfrm>
        <a:graphic>
          <a:graphicData uri="http://schemas.openxmlformats.org/drawingml/2006/table">
            <a:tbl>
              <a:tblPr firstRow="1" firstCol="1" bandRow="1"/>
              <a:tblGrid>
                <a:gridCol w="2472372">
                  <a:extLst>
                    <a:ext uri="{9D8B030D-6E8A-4147-A177-3AD203B41FA5}">
                      <a16:colId xmlns:a16="http://schemas.microsoft.com/office/drawing/2014/main" val="2145012897"/>
                    </a:ext>
                  </a:extLst>
                </a:gridCol>
                <a:gridCol w="2772768">
                  <a:extLst>
                    <a:ext uri="{9D8B030D-6E8A-4147-A177-3AD203B41FA5}">
                      <a16:colId xmlns:a16="http://schemas.microsoft.com/office/drawing/2014/main" val="621891692"/>
                    </a:ext>
                  </a:extLst>
                </a:gridCol>
              </a:tblGrid>
              <a:tr h="218628">
                <a:tc gridSpan="2">
                  <a:txBody>
                    <a:bodyPr/>
                    <a:lstStyle/>
                    <a:p>
                      <a:pPr marL="0" marR="0" algn="ctr">
                        <a:lnSpc>
                          <a:spcPct val="150000"/>
                        </a:lnSpc>
                        <a:spcBef>
                          <a:spcPts val="0"/>
                        </a:spcBef>
                        <a:spcAft>
                          <a:spcPts val="0"/>
                        </a:spcAft>
                      </a:pPr>
                      <a:r>
                        <a:rPr lang="en-US" sz="1000" b="1" kern="100">
                          <a:effectLst/>
                          <a:latin typeface="Bookman Old Style" panose="02050604050505020204" pitchFamily="18" charset="0"/>
                          <a:ea typeface="Calibri" panose="020F0502020204030204" pitchFamily="34" charset="0"/>
                          <a:cs typeface="Arial" panose="020B0604020202020204" pitchFamily="34" charset="0"/>
                        </a:rPr>
                        <a:t>Service and Facility Assumptions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025569809"/>
                  </a:ext>
                </a:extLst>
              </a:tr>
              <a:tr h="20071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Service or Facility</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Assumption or Level of Service (LOS)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156979"/>
                  </a:ext>
                </a:extLst>
              </a:tr>
              <a:tr h="20071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Libraries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0.41 sf per capita</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3244717"/>
                  </a:ext>
                </a:extLst>
              </a:tr>
              <a:tr h="36005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Parks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1.4 acres of parkland per 1,000 persons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3076625"/>
                  </a:ext>
                </a:extLst>
              </a:tr>
              <a:tr h="20071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Schools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0.5 students per residential unit</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7641392"/>
                  </a:ext>
                </a:extLst>
              </a:tr>
              <a:tr h="20071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Law Enforcement</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1.01 officers per 1,000 persons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704421"/>
                  </a:ext>
                </a:extLst>
              </a:tr>
              <a:tr h="36005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Wastewater</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100 GPD MF, 130 GPD MU, 175 GPD SF</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4699507"/>
                  </a:ext>
                </a:extLst>
              </a:tr>
              <a:tr h="360058">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Domestic Water</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180 GPD MF, 240 GPD MU, 590 GPD SF</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3257266"/>
                  </a:ext>
                </a:extLst>
              </a:tr>
              <a:tr h="198465">
                <a:tc gridSpan="2">
                  <a:txBody>
                    <a:bodyPr/>
                    <a:lstStyle/>
                    <a:p>
                      <a:pPr marL="0" marR="0">
                        <a:lnSpc>
                          <a:spcPct val="150000"/>
                        </a:lnSpc>
                        <a:spcBef>
                          <a:spcPts val="0"/>
                        </a:spcBef>
                        <a:spcAft>
                          <a:spcPts val="0"/>
                        </a:spcAft>
                      </a:pP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15163660"/>
                  </a:ext>
                </a:extLst>
              </a:tr>
            </a:tbl>
          </a:graphicData>
        </a:graphic>
      </p:graphicFrame>
      <p:graphicFrame>
        <p:nvGraphicFramePr>
          <p:cNvPr id="11" name="Table 10">
            <a:extLst>
              <a:ext uri="{FF2B5EF4-FFF2-40B4-BE49-F238E27FC236}">
                <a16:creationId xmlns:a16="http://schemas.microsoft.com/office/drawing/2014/main" id="{E5687040-4409-C05C-FDC6-84E695EED559}"/>
              </a:ext>
            </a:extLst>
          </p:cNvPr>
          <p:cNvGraphicFramePr>
            <a:graphicFrameLocks noGrp="1"/>
          </p:cNvGraphicFramePr>
          <p:nvPr>
            <p:extLst>
              <p:ext uri="{D42A27DB-BD31-4B8C-83A1-F6EECF244321}">
                <p14:modId xmlns:p14="http://schemas.microsoft.com/office/powerpoint/2010/main" val="1607376538"/>
              </p:ext>
            </p:extLst>
          </p:nvPr>
        </p:nvGraphicFramePr>
        <p:xfrm>
          <a:off x="5810936" y="3841450"/>
          <a:ext cx="5245140" cy="1439926"/>
        </p:xfrm>
        <a:graphic>
          <a:graphicData uri="http://schemas.openxmlformats.org/drawingml/2006/table">
            <a:tbl>
              <a:tblPr firstRow="1" firstCol="1" bandRow="1"/>
              <a:tblGrid>
                <a:gridCol w="2622570">
                  <a:extLst>
                    <a:ext uri="{9D8B030D-6E8A-4147-A177-3AD203B41FA5}">
                      <a16:colId xmlns:a16="http://schemas.microsoft.com/office/drawing/2014/main" val="434156070"/>
                    </a:ext>
                  </a:extLst>
                </a:gridCol>
                <a:gridCol w="2622570">
                  <a:extLst>
                    <a:ext uri="{9D8B030D-6E8A-4147-A177-3AD203B41FA5}">
                      <a16:colId xmlns:a16="http://schemas.microsoft.com/office/drawing/2014/main" val="24591513"/>
                    </a:ext>
                  </a:extLst>
                </a:gridCol>
              </a:tblGrid>
              <a:tr h="0">
                <a:tc gridSpan="2">
                  <a:txBody>
                    <a:bodyPr/>
                    <a:lstStyle/>
                    <a:p>
                      <a:pPr marL="0" marR="0" algn="ctr">
                        <a:lnSpc>
                          <a:spcPct val="150000"/>
                        </a:lnSpc>
                        <a:spcBef>
                          <a:spcPts val="0"/>
                        </a:spcBef>
                        <a:spcAft>
                          <a:spcPts val="800"/>
                        </a:spcAft>
                      </a:pPr>
                      <a:r>
                        <a:rPr lang="en-US" sz="1000" b="1" kern="100">
                          <a:effectLst/>
                          <a:latin typeface="Bookman Old Style" panose="02050604050505020204" pitchFamily="18" charset="0"/>
                          <a:ea typeface="Calibri" panose="020F0502020204030204" pitchFamily="34" charset="0"/>
                          <a:cs typeface="Arial" panose="020B0604020202020204" pitchFamily="34" charset="0"/>
                        </a:rPr>
                        <a:t>Dwelling Units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2639300080"/>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Classification</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Assumption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3849179"/>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Low Density Residential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4.43 dwelling units per acre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428932"/>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Medum Density Residential</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16.02 dwelling units per acre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9886615"/>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High Density Residential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24.25 dwelling units per acre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0126637"/>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Mixed Use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75% of MU area at 14.32 units per acre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8505781"/>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Light Industrial</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0</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17126586"/>
                  </a:ext>
                </a:extLst>
              </a:tr>
            </a:tbl>
          </a:graphicData>
        </a:graphic>
      </p:graphicFrame>
      <p:graphicFrame>
        <p:nvGraphicFramePr>
          <p:cNvPr id="12" name="Table 11">
            <a:extLst>
              <a:ext uri="{FF2B5EF4-FFF2-40B4-BE49-F238E27FC236}">
                <a16:creationId xmlns:a16="http://schemas.microsoft.com/office/drawing/2014/main" id="{B078B004-2271-F669-5B62-4440958A7D19}"/>
              </a:ext>
            </a:extLst>
          </p:cNvPr>
          <p:cNvGraphicFramePr>
            <a:graphicFrameLocks noGrp="1"/>
          </p:cNvGraphicFramePr>
          <p:nvPr>
            <p:extLst>
              <p:ext uri="{D42A27DB-BD31-4B8C-83A1-F6EECF244321}">
                <p14:modId xmlns:p14="http://schemas.microsoft.com/office/powerpoint/2010/main" val="2960547989"/>
              </p:ext>
            </p:extLst>
          </p:nvPr>
        </p:nvGraphicFramePr>
        <p:xfrm>
          <a:off x="5696916" y="5368765"/>
          <a:ext cx="5473180" cy="1250696"/>
        </p:xfrm>
        <a:graphic>
          <a:graphicData uri="http://schemas.openxmlformats.org/drawingml/2006/table">
            <a:tbl>
              <a:tblPr firstRow="1" firstCol="1" bandRow="1"/>
              <a:tblGrid>
                <a:gridCol w="2736590">
                  <a:extLst>
                    <a:ext uri="{9D8B030D-6E8A-4147-A177-3AD203B41FA5}">
                      <a16:colId xmlns:a16="http://schemas.microsoft.com/office/drawing/2014/main" val="2661864788"/>
                    </a:ext>
                  </a:extLst>
                </a:gridCol>
                <a:gridCol w="2736590">
                  <a:extLst>
                    <a:ext uri="{9D8B030D-6E8A-4147-A177-3AD203B41FA5}">
                      <a16:colId xmlns:a16="http://schemas.microsoft.com/office/drawing/2014/main" val="3276381131"/>
                    </a:ext>
                  </a:extLst>
                </a:gridCol>
              </a:tblGrid>
              <a:tr h="0">
                <a:tc gridSpan="2">
                  <a:txBody>
                    <a:bodyPr/>
                    <a:lstStyle/>
                    <a:p>
                      <a:pPr marL="0" marR="0" algn="ctr">
                        <a:lnSpc>
                          <a:spcPct val="150000"/>
                        </a:lnSpc>
                        <a:spcBef>
                          <a:spcPts val="0"/>
                        </a:spcBef>
                        <a:spcAft>
                          <a:spcPts val="0"/>
                        </a:spcAft>
                      </a:pPr>
                      <a:r>
                        <a:rPr lang="en-US" sz="1000" b="1" kern="100">
                          <a:effectLst/>
                          <a:latin typeface="Bookman Old Style" panose="02050604050505020204" pitchFamily="18" charset="0"/>
                          <a:ea typeface="Calibri" panose="020F0502020204030204" pitchFamily="34" charset="0"/>
                          <a:cs typeface="Arial" panose="020B0604020202020204" pitchFamily="34" charset="0"/>
                        </a:rPr>
                        <a:t>Population Capacity</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805957942"/>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Dwelling Unit Type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Assumption</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3467135"/>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Single Family Residential</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2.5 residents per unit</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2765032"/>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Multi-family Residential</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1.5 residents per unit</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8059492"/>
                  </a:ext>
                </a:extLst>
              </a:tr>
              <a:tr h="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Mixed Use</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2.0 residents per unit</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2113661"/>
                  </a:ext>
                </a:extLst>
              </a:tr>
              <a:tr h="222250">
                <a:tc>
                  <a:txBody>
                    <a:bodyPr/>
                    <a:lstStyle/>
                    <a:p>
                      <a:pPr marL="0" marR="0" algn="r">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Light Industrial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nSpc>
                          <a:spcPct val="150000"/>
                        </a:lnSpc>
                        <a:spcBef>
                          <a:spcPts val="0"/>
                        </a:spcBef>
                        <a:spcAft>
                          <a:spcPts val="0"/>
                        </a:spcAft>
                      </a:pPr>
                      <a:r>
                        <a:rPr lang="en-US" sz="1000" kern="100">
                          <a:effectLst/>
                          <a:latin typeface="Bookman Old Style" panose="02050604050505020204" pitchFamily="18" charset="0"/>
                          <a:ea typeface="Calibri" panose="020F0502020204030204" pitchFamily="34" charset="0"/>
                          <a:cs typeface="Arial" panose="020B0604020202020204" pitchFamily="34" charset="0"/>
                        </a:rPr>
                        <a:t>0</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8953913"/>
                  </a:ext>
                </a:extLst>
              </a:tr>
            </a:tbl>
          </a:graphicData>
        </a:graphic>
      </p:graphicFrame>
    </p:spTree>
    <p:extLst>
      <p:ext uri="{BB962C8B-B14F-4D97-AF65-F5344CB8AC3E}">
        <p14:creationId xmlns:p14="http://schemas.microsoft.com/office/powerpoint/2010/main" val="545930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238539"/>
            <a:ext cx="9692640" cy="594042"/>
          </a:xfrm>
        </p:spPr>
        <p:txBody>
          <a:bodyPr>
            <a:noAutofit/>
          </a:bodyPr>
          <a:lstStyle/>
          <a:p>
            <a:r>
              <a:rPr lang="en-US" sz="4000">
                <a:solidFill>
                  <a:srgbClr val="002060"/>
                </a:solidFill>
                <a:latin typeface="Bookman Old Style"/>
              </a:rPr>
              <a:t>Cumulative Impacts – 2024 CPA Cycle</a:t>
            </a:r>
          </a:p>
        </p:txBody>
      </p:sp>
      <p:sp>
        <p:nvSpPr>
          <p:cNvPr id="3" name="Content Placeholder 2">
            <a:extLst>
              <a:ext uri="{FF2B5EF4-FFF2-40B4-BE49-F238E27FC236}">
                <a16:creationId xmlns:a16="http://schemas.microsoft.com/office/drawing/2014/main" id="{D665AA6A-C36D-4FD3-897E-AA60BFD7B03C}"/>
              </a:ext>
            </a:extLst>
          </p:cNvPr>
          <p:cNvSpPr>
            <a:spLocks noGrp="1"/>
          </p:cNvSpPr>
          <p:nvPr>
            <p:ph idx="1"/>
          </p:nvPr>
        </p:nvSpPr>
        <p:spPr>
          <a:xfrm>
            <a:off x="451776" y="1142455"/>
            <a:ext cx="10458882" cy="5623470"/>
          </a:xfrm>
        </p:spPr>
        <p:txBody>
          <a:bodyPr vert="horz" lIns="91440" tIns="45720" rIns="91440" bIns="45720" rtlCol="0" anchor="t">
            <a:noAutofit/>
          </a:bodyPr>
          <a:lstStyle/>
          <a:p>
            <a:r>
              <a:rPr lang="en-US" sz="2000" kern="0">
                <a:solidFill>
                  <a:srgbClr val="002060"/>
                </a:solidFill>
                <a:effectLst/>
                <a:latin typeface="Bookman Old Style" panose="02050604050505020204" pitchFamily="18" charset="0"/>
                <a:ea typeface="Aptos" panose="020B0004020202020204" pitchFamily="34" charset="0"/>
                <a:cs typeface="Calibri" panose="020F0502020204030204" pitchFamily="34" charset="0"/>
              </a:rPr>
              <a:t>Why analyze facility impacts?</a:t>
            </a:r>
          </a:p>
          <a:p>
            <a:r>
              <a:rPr lang="en-US" sz="2000" kern="0">
                <a:effectLst/>
                <a:latin typeface="Bookman Old Style" panose="02050604050505020204" pitchFamily="18" charset="0"/>
                <a:ea typeface="Aptos" panose="020B0004020202020204" pitchFamily="34" charset="0"/>
                <a:cs typeface="Calibri" panose="020F0502020204030204" pitchFamily="34" charset="0"/>
              </a:rPr>
              <a:t>By analyzing the facility impacts of the proposed amendments the county can accomplish the following</a:t>
            </a:r>
          </a:p>
          <a:p>
            <a:pPr marL="342900" indent="-342900">
              <a:buFont typeface="Arial" panose="020B0604020202020204" pitchFamily="34" charset="0"/>
              <a:buChar char="•"/>
            </a:pPr>
            <a:r>
              <a:rPr lang="en-US" sz="2000" kern="0">
                <a:ea typeface="Aptos" panose="020B0004020202020204" pitchFamily="34" charset="0"/>
                <a:cs typeface="Calibri" panose="020F0502020204030204" pitchFamily="34" charset="0"/>
              </a:rPr>
              <a:t>Concurrency with the Capital Facilities Plan</a:t>
            </a:r>
          </a:p>
          <a:p>
            <a:pPr marL="342900" indent="-342900">
              <a:buFont typeface="Arial" panose="020B0604020202020204" pitchFamily="34" charset="0"/>
              <a:buChar char="•"/>
            </a:pPr>
            <a:r>
              <a:rPr lang="en-US" sz="2000" kern="0">
                <a:ea typeface="Aptos" panose="020B0004020202020204" pitchFamily="34" charset="0"/>
                <a:cs typeface="Calibri" panose="020F0502020204030204" pitchFamily="34" charset="0"/>
              </a:rPr>
              <a:t>Ensure established levels of service will continue to be met</a:t>
            </a:r>
          </a:p>
          <a:p>
            <a:pPr marL="342900" indent="-342900">
              <a:buFont typeface="Arial" panose="020B0604020202020204" pitchFamily="34" charset="0"/>
              <a:buChar char="•"/>
            </a:pPr>
            <a:r>
              <a:rPr lang="en-US" sz="2000" kern="0">
                <a:ea typeface="Aptos" panose="020B0004020202020204" pitchFamily="34" charset="0"/>
                <a:cs typeface="Calibri" panose="020F0502020204030204" pitchFamily="34" charset="0"/>
              </a:rPr>
              <a:t>Assess the impacts of potential future growth from the original adoption of the comprehensive plan</a:t>
            </a:r>
          </a:p>
          <a:p>
            <a:pPr marL="342900" indent="-342900">
              <a:buFont typeface="Arial" panose="020B0604020202020204" pitchFamily="34" charset="0"/>
              <a:buChar char="•"/>
            </a:pPr>
            <a:r>
              <a:rPr lang="en-US" sz="2000" kern="0">
                <a:effectLst/>
                <a:latin typeface="Bookman Old Style" panose="02050604050505020204" pitchFamily="18" charset="0"/>
                <a:ea typeface="Aptos" panose="020B0004020202020204" pitchFamily="34" charset="0"/>
                <a:cs typeface="Calibri" panose="020F0502020204030204" pitchFamily="34" charset="0"/>
              </a:rPr>
              <a:t>Make informed decisions that account for the impact's amendments will have on our infrastructure and public services</a:t>
            </a:r>
          </a:p>
          <a:p>
            <a:pPr marL="342900" indent="-342900">
              <a:buFont typeface="Arial" panose="020B0604020202020204" pitchFamily="34" charset="0"/>
              <a:buChar char="•"/>
            </a:pPr>
            <a:r>
              <a:rPr lang="en-US" sz="2000" kern="0">
                <a:ea typeface="Aptos" panose="020B0004020202020204" pitchFamily="34" charset="0"/>
                <a:cs typeface="Calibri" panose="020F0502020204030204" pitchFamily="34" charset="0"/>
              </a:rPr>
              <a:t>Identify potential needed improvements</a:t>
            </a:r>
          </a:p>
          <a:p>
            <a:pPr marL="342900" indent="-342900">
              <a:buFont typeface="Arial" panose="020B0604020202020204" pitchFamily="34" charset="0"/>
              <a:buChar char="•"/>
            </a:pPr>
            <a:r>
              <a:rPr lang="en-US" sz="2000" kern="0">
                <a:ea typeface="Aptos" panose="020B0004020202020204" pitchFamily="34" charset="0"/>
                <a:cs typeface="Calibri" panose="020F0502020204030204" pitchFamily="34" charset="0"/>
              </a:rPr>
              <a:t>Provides an opportunity for collaboration between service providers and the county prior to development occurring</a:t>
            </a:r>
            <a:endParaRPr lang="en-US" sz="2000" kern="0">
              <a:effectLst/>
              <a:latin typeface="Bookman Old Style" panose="02050604050505020204" pitchFamily="18" charset="0"/>
              <a:ea typeface="Aptos" panose="020B0004020202020204" pitchFamily="34" charset="0"/>
              <a:cs typeface="Calibri" panose="020F0502020204030204" pitchFamily="34" charset="0"/>
            </a:endParaRPr>
          </a:p>
          <a:p>
            <a:endParaRPr lang="en-US" sz="2000">
              <a:latin typeface="Bookman Old Style"/>
            </a:endParaRPr>
          </a:p>
          <a:p>
            <a:endParaRPr lang="en-US" sz="2000">
              <a:latin typeface="Bookman Old Style"/>
            </a:endParaRPr>
          </a:p>
          <a:p>
            <a:endParaRPr lang="en-US" sz="2000">
              <a:latin typeface="Bookman Old Style"/>
            </a:endParaRP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4" name="Slide Number Placeholder 3">
            <a:extLst>
              <a:ext uri="{FF2B5EF4-FFF2-40B4-BE49-F238E27FC236}">
                <a16:creationId xmlns:a16="http://schemas.microsoft.com/office/drawing/2014/main" id="{2424CD7C-11A2-E2DD-0AC7-D84FE3E6E7B1}"/>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44</a:t>
            </a:fld>
            <a:endParaRPr lang="en-US" sz="1200">
              <a:solidFill>
                <a:schemeClr val="bg1"/>
              </a:solidFill>
            </a:endParaRPr>
          </a:p>
        </p:txBody>
      </p:sp>
    </p:spTree>
    <p:extLst>
      <p:ext uri="{BB962C8B-B14F-4D97-AF65-F5344CB8AC3E}">
        <p14:creationId xmlns:p14="http://schemas.microsoft.com/office/powerpoint/2010/main" val="4056879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238539"/>
            <a:ext cx="9692640" cy="594042"/>
          </a:xfrm>
        </p:spPr>
        <p:txBody>
          <a:bodyPr>
            <a:noAutofit/>
          </a:bodyPr>
          <a:lstStyle/>
          <a:p>
            <a:r>
              <a:rPr lang="en-US" sz="4000">
                <a:solidFill>
                  <a:srgbClr val="002060"/>
                </a:solidFill>
                <a:latin typeface="Bookman Old Style"/>
              </a:rPr>
              <a:t>Cumulative Impacts – 2024 CPA Cycle</a:t>
            </a:r>
          </a:p>
        </p:txBody>
      </p:sp>
      <p:sp>
        <p:nvSpPr>
          <p:cNvPr id="3" name="Content Placeholder 2">
            <a:extLst>
              <a:ext uri="{FF2B5EF4-FFF2-40B4-BE49-F238E27FC236}">
                <a16:creationId xmlns:a16="http://schemas.microsoft.com/office/drawing/2014/main" id="{D665AA6A-C36D-4FD3-897E-AA60BFD7B03C}"/>
              </a:ext>
            </a:extLst>
          </p:cNvPr>
          <p:cNvSpPr>
            <a:spLocks noGrp="1"/>
          </p:cNvSpPr>
          <p:nvPr>
            <p:ph idx="1"/>
          </p:nvPr>
        </p:nvSpPr>
        <p:spPr>
          <a:xfrm>
            <a:off x="321690" y="1142455"/>
            <a:ext cx="10326255" cy="5623470"/>
          </a:xfrm>
        </p:spPr>
        <p:txBody>
          <a:bodyPr vert="horz" lIns="91440" tIns="45720" rIns="91440" bIns="45720" rtlCol="0" anchor="t">
            <a:noAutofit/>
          </a:bodyPr>
          <a:lstStyle/>
          <a:p>
            <a:r>
              <a:rPr lang="en-US" sz="2000">
                <a:solidFill>
                  <a:srgbClr val="002060"/>
                </a:solidFill>
                <a:latin typeface="Bookman Old Style"/>
              </a:rPr>
              <a:t>Conclusion of analysis</a:t>
            </a:r>
          </a:p>
          <a:p>
            <a:r>
              <a:rPr lang="en-US" sz="2000">
                <a:latin typeface="Bookman Old Style"/>
              </a:rPr>
              <a:t>Through this effort of collaboration with facility and service providers, the county was able to identify potential impacts the amendments may have on our levels of service. In some circumstances, agencies were able to identify the necessary improvements needed for the proposals to remain within the established levels of service if full potential build-out was to occur.</a:t>
            </a:r>
          </a:p>
          <a:p>
            <a:r>
              <a:rPr lang="en-US" sz="2000">
                <a:latin typeface="Bookman Old Style"/>
              </a:rPr>
              <a:t>Planning staff finds that adoption of these amendments to the 2020 Comprehensive Plan will not result in any degradation of the levels of service below the minimum established standards.</a:t>
            </a: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4" name="Slide Number Placeholder 3">
            <a:extLst>
              <a:ext uri="{FF2B5EF4-FFF2-40B4-BE49-F238E27FC236}">
                <a16:creationId xmlns:a16="http://schemas.microsoft.com/office/drawing/2014/main" id="{2424CD7C-11A2-E2DD-0AC7-D84FE3E6E7B1}"/>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45</a:t>
            </a:fld>
            <a:endParaRPr lang="en-US" sz="1200">
              <a:solidFill>
                <a:schemeClr val="bg1"/>
              </a:solidFill>
            </a:endParaRPr>
          </a:p>
        </p:txBody>
      </p:sp>
    </p:spTree>
    <p:extLst>
      <p:ext uri="{BB962C8B-B14F-4D97-AF65-F5344CB8AC3E}">
        <p14:creationId xmlns:p14="http://schemas.microsoft.com/office/powerpoint/2010/main" val="872781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238539"/>
            <a:ext cx="9692640" cy="594042"/>
          </a:xfrm>
        </p:spPr>
        <p:txBody>
          <a:bodyPr>
            <a:noAutofit/>
          </a:bodyPr>
          <a:lstStyle/>
          <a:p>
            <a:r>
              <a:rPr lang="en-US" sz="4000">
                <a:solidFill>
                  <a:srgbClr val="002060"/>
                </a:solidFill>
                <a:latin typeface="Bookman Old Style"/>
              </a:rPr>
              <a:t>Timeline – 2024 CPA Cycle</a:t>
            </a:r>
          </a:p>
        </p:txBody>
      </p:sp>
      <p:sp>
        <p:nvSpPr>
          <p:cNvPr id="3" name="Content Placeholder 2">
            <a:extLst>
              <a:ext uri="{FF2B5EF4-FFF2-40B4-BE49-F238E27FC236}">
                <a16:creationId xmlns:a16="http://schemas.microsoft.com/office/drawing/2014/main" id="{D665AA6A-C36D-4FD3-897E-AA60BFD7B03C}"/>
              </a:ext>
            </a:extLst>
          </p:cNvPr>
          <p:cNvSpPr>
            <a:spLocks noGrp="1"/>
          </p:cNvSpPr>
          <p:nvPr>
            <p:ph idx="1"/>
          </p:nvPr>
        </p:nvSpPr>
        <p:spPr>
          <a:xfrm>
            <a:off x="203200" y="1096645"/>
            <a:ext cx="11117129" cy="5623470"/>
          </a:xfrm>
        </p:spPr>
        <p:txBody>
          <a:bodyPr vert="horz" lIns="91440" tIns="45720" rIns="91440" bIns="45720" rtlCol="0" anchor="t">
            <a:noAutofit/>
          </a:bodyPr>
          <a:lstStyle/>
          <a:p>
            <a:pPr marL="342900" indent="-342900">
              <a:buFont typeface="Arial" panose="020B0604020202020204" pitchFamily="34" charset="0"/>
              <a:buChar char="•"/>
            </a:pPr>
            <a:r>
              <a:rPr lang="en-US" sz="2000">
                <a:latin typeface="Bookman Old Style"/>
              </a:rPr>
              <a:t>December 20, 2023: Deadline for 2024 public CPA applications</a:t>
            </a:r>
          </a:p>
          <a:p>
            <a:pPr marL="342900" indent="-342900">
              <a:buFont typeface="Arial" panose="020B0604020202020204" pitchFamily="34" charset="0"/>
              <a:buChar char="•"/>
            </a:pPr>
            <a:r>
              <a:rPr lang="en-US" sz="2000">
                <a:latin typeface="Bookman Old Style"/>
              </a:rPr>
              <a:t>January 11, 2024: Planning Commission pre-initiation workshop</a:t>
            </a:r>
          </a:p>
          <a:p>
            <a:pPr marL="342900" indent="-342900">
              <a:buFont typeface="Arial" panose="020B0604020202020204" pitchFamily="34" charset="0"/>
              <a:buChar char="•"/>
            </a:pPr>
            <a:r>
              <a:rPr lang="en-US" sz="2000">
                <a:latin typeface="Bookman Old Style"/>
              </a:rPr>
              <a:t>February 15, 2024: Planning Commission review workshop</a:t>
            </a:r>
          </a:p>
          <a:p>
            <a:pPr marL="342900" indent="-342900">
              <a:buFont typeface="Arial" panose="020B0604020202020204" pitchFamily="34" charset="0"/>
              <a:buChar char="•"/>
            </a:pPr>
            <a:r>
              <a:rPr lang="en-US" sz="2000">
                <a:latin typeface="Bookman Old Style"/>
              </a:rPr>
              <a:t>March 14, 2024: Planning Commission recommendation to initiate CPAs</a:t>
            </a:r>
          </a:p>
          <a:p>
            <a:pPr marL="342900" indent="-342900">
              <a:buFont typeface="Arial" panose="020B0604020202020204" pitchFamily="34" charset="0"/>
              <a:buChar char="•"/>
            </a:pPr>
            <a:r>
              <a:rPr lang="en-US" sz="2000">
                <a:latin typeface="Bookman Old Style"/>
              </a:rPr>
              <a:t>April 23, 2024: BoCC initiation of 2024 CPAs</a:t>
            </a:r>
          </a:p>
          <a:p>
            <a:pPr marL="342900" indent="-342900">
              <a:buFont typeface="Arial" panose="020B0604020202020204" pitchFamily="34" charset="0"/>
              <a:buChar char="•"/>
            </a:pPr>
            <a:r>
              <a:rPr lang="en-US" sz="2000">
                <a:latin typeface="Bookman Old Style"/>
              </a:rPr>
              <a:t>June 21, 2024: Agency review and comment period closes</a:t>
            </a:r>
            <a:endParaRPr lang="en-US" sz="2000"/>
          </a:p>
          <a:p>
            <a:pPr marL="342900" indent="-342900">
              <a:buFont typeface="Arial" panose="020B0604020202020204" pitchFamily="34" charset="0"/>
              <a:buChar char="•"/>
            </a:pPr>
            <a:r>
              <a:rPr lang="en-US" sz="2000">
                <a:latin typeface="Bookman Old Style"/>
              </a:rPr>
              <a:t>August 29, 2024: Planning Commission CPA workshop</a:t>
            </a:r>
          </a:p>
          <a:p>
            <a:pPr marL="342900" indent="-342900">
              <a:buFont typeface="Arial" panose="020B0604020202020204" pitchFamily="34" charset="0"/>
              <a:buChar char="•"/>
            </a:pPr>
            <a:r>
              <a:rPr lang="en-US" sz="2000">
                <a:latin typeface="Bookman Old Style"/>
              </a:rPr>
              <a:t>September 12, 2024: Planning Commission Public Hearing and recommendation</a:t>
            </a:r>
          </a:p>
          <a:p>
            <a:pPr marL="342900" indent="-342900">
              <a:buFont typeface="Arial" panose="020B0604020202020204" pitchFamily="34" charset="0"/>
              <a:buChar char="•"/>
            </a:pPr>
            <a:r>
              <a:rPr lang="en-US" sz="2000">
                <a:latin typeface="Bookman Old Style"/>
              </a:rPr>
              <a:t>November 12, 2024: </a:t>
            </a:r>
            <a:r>
              <a:rPr lang="en-US" sz="2000" i="1">
                <a:solidFill>
                  <a:srgbClr val="002060"/>
                </a:solidFill>
                <a:latin typeface="Bookman Old Style"/>
              </a:rPr>
              <a:t>scheduled</a:t>
            </a:r>
            <a:r>
              <a:rPr lang="en-US" sz="2000" i="1">
                <a:latin typeface="Bookman Old Style"/>
              </a:rPr>
              <a:t> </a:t>
            </a:r>
            <a:r>
              <a:rPr lang="en-US" sz="2000">
                <a:latin typeface="Bookman Old Style"/>
              </a:rPr>
              <a:t>BoCC consideration of Comp Plan amendments</a:t>
            </a: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4" name="Slide Number Placeholder 3">
            <a:extLst>
              <a:ext uri="{FF2B5EF4-FFF2-40B4-BE49-F238E27FC236}">
                <a16:creationId xmlns:a16="http://schemas.microsoft.com/office/drawing/2014/main" id="{2424CD7C-11A2-E2DD-0AC7-D84FE3E6E7B1}"/>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46</a:t>
            </a:fld>
            <a:endParaRPr lang="en-US" sz="1200">
              <a:solidFill>
                <a:schemeClr val="bg1"/>
              </a:solidFill>
            </a:endParaRPr>
          </a:p>
        </p:txBody>
      </p:sp>
    </p:spTree>
    <p:extLst>
      <p:ext uri="{BB962C8B-B14F-4D97-AF65-F5344CB8AC3E}">
        <p14:creationId xmlns:p14="http://schemas.microsoft.com/office/powerpoint/2010/main" val="2267369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B6BC6A0D-8979-47FF-B606-70528EF8E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pic>
        <p:nvPicPr>
          <p:cNvPr id="7" name="Picture 6" descr="Map&#10;&#10;Description automatically generated">
            <a:extLst>
              <a:ext uri="{FF2B5EF4-FFF2-40B4-BE49-F238E27FC236}">
                <a16:creationId xmlns:a16="http://schemas.microsoft.com/office/drawing/2014/main" id="{CCC93E88-4637-2ED4-724C-807D2E298E50}"/>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525208" y="-2162"/>
            <a:ext cx="5668010" cy="6836410"/>
          </a:xfrm>
          <a:prstGeom prst="rect">
            <a:avLst/>
          </a:prstGeom>
        </p:spPr>
      </p:pic>
      <p:sp>
        <p:nvSpPr>
          <p:cNvPr id="2" name="Title 1">
            <a:extLst>
              <a:ext uri="{FF2B5EF4-FFF2-40B4-BE49-F238E27FC236}">
                <a16:creationId xmlns:a16="http://schemas.microsoft.com/office/drawing/2014/main" id="{B287566B-CA63-4E14-ADE4-458515EA3377}"/>
              </a:ext>
            </a:extLst>
          </p:cNvPr>
          <p:cNvSpPr>
            <a:spLocks noGrp="1"/>
          </p:cNvSpPr>
          <p:nvPr>
            <p:ph type="ctrTitle"/>
          </p:nvPr>
        </p:nvSpPr>
        <p:spPr>
          <a:xfrm>
            <a:off x="3938937" y="673861"/>
            <a:ext cx="7832649" cy="1371600"/>
          </a:xfrm>
        </p:spPr>
        <p:txBody>
          <a:bodyPr>
            <a:normAutofit fontScale="90000"/>
          </a:bodyPr>
          <a:lstStyle/>
          <a:p>
            <a:pPr algn="r"/>
            <a:r>
              <a:rPr lang="en-US" sz="4000">
                <a:latin typeface="Bookman Old Style"/>
              </a:rPr>
              <a:t>Comprehensive Plan Amendments</a:t>
            </a:r>
            <a:br>
              <a:rPr lang="en-US"/>
            </a:br>
            <a:r>
              <a:rPr lang="en-US" sz="2800">
                <a:latin typeface="Bookman Old Style"/>
              </a:rPr>
              <a:t>2024 Annual Review Cycle</a:t>
            </a:r>
            <a:endParaRPr lang="en-US">
              <a:latin typeface="Bookman Old Style"/>
            </a:endParaRPr>
          </a:p>
        </p:txBody>
      </p:sp>
      <p:sp>
        <p:nvSpPr>
          <p:cNvPr id="3" name="Subtitle 2">
            <a:extLst>
              <a:ext uri="{FF2B5EF4-FFF2-40B4-BE49-F238E27FC236}">
                <a16:creationId xmlns:a16="http://schemas.microsoft.com/office/drawing/2014/main" id="{B844C2F8-0085-4399-A8F6-D6285124E19E}"/>
              </a:ext>
            </a:extLst>
          </p:cNvPr>
          <p:cNvSpPr>
            <a:spLocks noGrp="1"/>
          </p:cNvSpPr>
          <p:nvPr>
            <p:ph type="subTitle" idx="1"/>
          </p:nvPr>
        </p:nvSpPr>
        <p:spPr>
          <a:xfrm>
            <a:off x="2349056" y="6110421"/>
            <a:ext cx="9317736" cy="673241"/>
          </a:xfrm>
        </p:spPr>
        <p:txBody>
          <a:bodyPr>
            <a:normAutofit/>
          </a:bodyPr>
          <a:lstStyle/>
          <a:p>
            <a:pPr algn="r"/>
            <a:r>
              <a:rPr lang="en-US">
                <a:solidFill>
                  <a:schemeClr val="tx2"/>
                </a:solidFill>
              </a:rPr>
              <a:t>Spokane County Building &amp; Planning</a:t>
            </a:r>
          </a:p>
        </p:txBody>
      </p:sp>
      <p:sp>
        <p:nvSpPr>
          <p:cNvPr id="6" name="Rectangle 9">
            <a:extLst>
              <a:ext uri="{FF2B5EF4-FFF2-40B4-BE49-F238E27FC236}">
                <a16:creationId xmlns:a16="http://schemas.microsoft.com/office/drawing/2014/main" id="{3B92CCBF-1641-4D35-9B74-6E498173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4" name="TextBox 3">
            <a:extLst>
              <a:ext uri="{FF2B5EF4-FFF2-40B4-BE49-F238E27FC236}">
                <a16:creationId xmlns:a16="http://schemas.microsoft.com/office/drawing/2014/main" id="{943DA93E-AE4E-C6A6-6709-95BBD36B0091}"/>
              </a:ext>
            </a:extLst>
          </p:cNvPr>
          <p:cNvSpPr txBox="1"/>
          <p:nvPr/>
        </p:nvSpPr>
        <p:spPr>
          <a:xfrm>
            <a:off x="6771992" y="2338825"/>
            <a:ext cx="4684296" cy="1077218"/>
          </a:xfrm>
          <a:prstGeom prst="rect">
            <a:avLst/>
          </a:prstGeom>
          <a:noFill/>
        </p:spPr>
        <p:txBody>
          <a:bodyPr wrap="none" rtlCol="0">
            <a:spAutoFit/>
          </a:bodyPr>
          <a:lstStyle/>
          <a:p>
            <a:r>
              <a:rPr lang="en-US" sz="6400">
                <a:solidFill>
                  <a:srgbClr val="002060"/>
                </a:solidFill>
                <a:latin typeface="Bookman Old Style" panose="02050604050505020204" pitchFamily="18" charset="0"/>
              </a:rPr>
              <a:t>Questions?</a:t>
            </a:r>
          </a:p>
        </p:txBody>
      </p:sp>
    </p:spTree>
    <p:extLst>
      <p:ext uri="{BB962C8B-B14F-4D97-AF65-F5344CB8AC3E}">
        <p14:creationId xmlns:p14="http://schemas.microsoft.com/office/powerpoint/2010/main" val="1565733099"/>
      </p:ext>
    </p:extLst>
  </p:cSld>
  <p:clrMapOvr>
    <a:overrideClrMapping bg1="lt1" tx1="dk1" bg2="lt2" tx2="dk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D0-86AA-40BD-8140-8DF17C5001B0}"/>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panose="02050604050505020204" pitchFamily="18" charset="0"/>
              </a:rPr>
              <a:t>Zoning Code Criteria for Amendment </a:t>
            </a:r>
          </a:p>
        </p:txBody>
      </p:sp>
      <p:pic>
        <p:nvPicPr>
          <p:cNvPr id="7" name="Picture 6" descr="A picture containing text&#10;&#10;Description automatically generated">
            <a:extLst>
              <a:ext uri="{FF2B5EF4-FFF2-40B4-BE49-F238E27FC236}">
                <a16:creationId xmlns:a16="http://schemas.microsoft.com/office/drawing/2014/main" id="{F0E4ACB5-8BA1-4A6B-A8B3-A6D41811C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32AA36B-CAC6-45D7-953F-43FCF88E3B38}"/>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29E8876B-D7F4-43A4-89D1-C3713EB1273E}"/>
              </a:ext>
            </a:extLst>
          </p:cNvPr>
          <p:cNvSpPr txBox="1">
            <a:spLocks/>
          </p:cNvSpPr>
          <p:nvPr/>
        </p:nvSpPr>
        <p:spPr>
          <a:xfrm>
            <a:off x="450553" y="801021"/>
            <a:ext cx="10791188" cy="5644601"/>
          </a:xfrm>
          <a:prstGeom prst="rect">
            <a:avLst/>
          </a:prstGeom>
        </p:spPr>
        <p:txBody>
          <a:bodyPr vert="horz" lIns="91440" tIns="45720" rIns="91440" bIns="45720" rtlCol="0" anchor="t">
            <a:no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150000"/>
              </a:lnSpc>
            </a:pPr>
            <a:r>
              <a:rPr lang="en-US" sz="2200" b="1">
                <a:latin typeface="Bookman Old Style"/>
              </a:rPr>
              <a:t>Spokane County Code 14.402.040</a:t>
            </a:r>
          </a:p>
          <a:p>
            <a:pPr marL="457200" indent="-457200">
              <a:lnSpc>
                <a:spcPct val="100000"/>
              </a:lnSpc>
              <a:buFont typeface="+mj-lt"/>
              <a:buAutoNum type="arabicPeriod"/>
            </a:pPr>
            <a:r>
              <a:rPr lang="en-US" sz="2200">
                <a:latin typeface="Bookman Old Style"/>
              </a:rPr>
              <a:t>The amendment is consistent with or implements the Comprehensive Plan and is not detrimental to public welfare.  </a:t>
            </a:r>
            <a:endParaRPr lang="en-US" sz="2200"/>
          </a:p>
          <a:p>
            <a:pPr marL="457200" indent="-457200">
              <a:lnSpc>
                <a:spcPct val="100000"/>
              </a:lnSpc>
              <a:buFont typeface="+mj-lt"/>
              <a:buAutoNum type="arabicPeriod"/>
            </a:pPr>
            <a:r>
              <a:rPr lang="en-US" sz="2200">
                <a:latin typeface="Bookman Old Style"/>
              </a:rPr>
              <a:t>A change in economic, technological, or land use conditions has occurred to warrant modification of the zoning code.  </a:t>
            </a:r>
            <a:endParaRPr lang="en-US" sz="2200"/>
          </a:p>
          <a:p>
            <a:pPr marL="457200" indent="-457200">
              <a:lnSpc>
                <a:spcPct val="100000"/>
              </a:lnSpc>
              <a:buFont typeface="+mj-lt"/>
              <a:buAutoNum type="arabicPeriod"/>
            </a:pPr>
            <a:r>
              <a:rPr lang="en-US" sz="2200">
                <a:latin typeface="Bookman Old Style"/>
              </a:rPr>
              <a:t>An amendment is necessary to correct an error in the zoning code.  </a:t>
            </a:r>
            <a:endParaRPr lang="en-US" sz="2200"/>
          </a:p>
          <a:p>
            <a:pPr marL="457200" indent="-457200">
              <a:lnSpc>
                <a:spcPct val="100000"/>
              </a:lnSpc>
              <a:buFont typeface="+mj-lt"/>
              <a:buAutoNum type="arabicPeriod"/>
            </a:pPr>
            <a:r>
              <a:rPr lang="en-US" sz="2200">
                <a:latin typeface="Bookman Old Style"/>
              </a:rPr>
              <a:t>An amendment is necessary to clarify the meaning or intent of the zoning code </a:t>
            </a:r>
            <a:endParaRPr lang="en-US" sz="2200"/>
          </a:p>
          <a:p>
            <a:pPr marL="457200" indent="-457200">
              <a:lnSpc>
                <a:spcPct val="100000"/>
              </a:lnSpc>
              <a:buFont typeface="+mj-lt"/>
              <a:buAutoNum type="arabicPeriod"/>
            </a:pPr>
            <a:r>
              <a:rPr lang="en-US" sz="2200">
                <a:latin typeface="Bookman Old Style"/>
              </a:rPr>
              <a:t>An amendment is necessary to provide for a use(s) that was not previously addressed by the Zoning Code. </a:t>
            </a:r>
            <a:endParaRPr lang="en-US" sz="2200"/>
          </a:p>
          <a:p>
            <a:pPr marL="457200" indent="-457200">
              <a:lnSpc>
                <a:spcPct val="100000"/>
              </a:lnSpc>
              <a:buFont typeface="+mj-lt"/>
              <a:buAutoNum type="arabicPeriod"/>
            </a:pPr>
            <a:r>
              <a:rPr lang="en-US" sz="2200"/>
              <a:t>An amendment is deemed necessary by the Commission and/or Board as being in the public interest. </a:t>
            </a:r>
          </a:p>
        </p:txBody>
      </p:sp>
      <p:sp>
        <p:nvSpPr>
          <p:cNvPr id="3" name="Slide Number Placeholder 2">
            <a:extLst>
              <a:ext uri="{FF2B5EF4-FFF2-40B4-BE49-F238E27FC236}">
                <a16:creationId xmlns:a16="http://schemas.microsoft.com/office/drawing/2014/main" id="{368B03CF-664D-AE23-4F61-7149AFE6CF1E}"/>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5</a:t>
            </a:fld>
            <a:endParaRPr lang="en-US" sz="1200">
              <a:solidFill>
                <a:schemeClr val="bg1"/>
              </a:solidFill>
            </a:endParaRPr>
          </a:p>
        </p:txBody>
      </p:sp>
    </p:spTree>
    <p:extLst>
      <p:ext uri="{BB962C8B-B14F-4D97-AF65-F5344CB8AC3E}">
        <p14:creationId xmlns:p14="http://schemas.microsoft.com/office/powerpoint/2010/main" val="47707591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CFC4-ABE6-35A4-4D7C-D23B12520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9DCC8-CADA-7C56-EEEA-D0DE0E7FF46A}"/>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149DF9DD-8078-EB50-EB10-E6D278950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F2395126-62A9-3C55-F12B-230A58F32817}"/>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04E20E5F-40CA-39C0-1FAF-042740B34803}"/>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Site Information </a:t>
            </a:r>
            <a:endParaRPr lang="en-US" sz="2200" b="1"/>
          </a:p>
          <a:p>
            <a:r>
              <a:rPr lang="en-US" sz="2200">
                <a:solidFill>
                  <a:srgbClr val="002060"/>
                </a:solidFill>
                <a:latin typeface="Bookman Old Style"/>
              </a:rPr>
              <a:t>Request: LDR → HDR</a:t>
            </a:r>
          </a:p>
          <a:p>
            <a:pPr lvl="1"/>
            <a:r>
              <a:rPr lang="en-US" sz="2200">
                <a:latin typeface="Bookman Old Style"/>
              </a:rPr>
              <a:t>Site Size: 0.82 Acres</a:t>
            </a:r>
          </a:p>
          <a:p>
            <a:pPr lvl="1"/>
            <a:r>
              <a:rPr lang="en-US" sz="2200">
                <a:latin typeface="Bookman Old Style"/>
              </a:rPr>
              <a:t>North Metro Urban Growth Area</a:t>
            </a:r>
          </a:p>
          <a:p>
            <a:pPr lvl="1"/>
            <a:r>
              <a:rPr lang="en-US" sz="2200">
                <a:latin typeface="Bookman Old Style"/>
              </a:rPr>
              <a:t>Access: North Wall Street</a:t>
            </a:r>
          </a:p>
          <a:p>
            <a:pPr lvl="1"/>
            <a:r>
              <a:rPr lang="en-US" sz="2200">
                <a:latin typeface="Bookman Old Style"/>
              </a:rPr>
              <a:t>Spokane County wastewater</a:t>
            </a:r>
          </a:p>
          <a:p>
            <a:pPr lvl="1"/>
            <a:r>
              <a:rPr lang="en-US" sz="2200">
                <a:latin typeface="Bookman Old Style"/>
              </a:rPr>
              <a:t>Whitworth Water</a:t>
            </a:r>
          </a:p>
          <a:p>
            <a:pPr lvl="1"/>
            <a:r>
              <a:rPr lang="en-US" sz="2200">
                <a:latin typeface="Bookman Old Style"/>
              </a:rPr>
              <a:t>Mead Schools</a:t>
            </a:r>
          </a:p>
          <a:p>
            <a:pPr lvl="1"/>
            <a:r>
              <a:rPr lang="en-US" sz="2200">
                <a:latin typeface="Bookman Old Style"/>
              </a:rPr>
              <a:t>Fire District 9</a:t>
            </a:r>
          </a:p>
        </p:txBody>
      </p:sp>
      <p:sp>
        <p:nvSpPr>
          <p:cNvPr id="14" name="TextBox 13">
            <a:extLst>
              <a:ext uri="{FF2B5EF4-FFF2-40B4-BE49-F238E27FC236}">
                <a16:creationId xmlns:a16="http://schemas.microsoft.com/office/drawing/2014/main" id="{F1543927-8158-38FC-4C9D-6EF5FB65BCC3}"/>
              </a:ext>
            </a:extLst>
          </p:cNvPr>
          <p:cNvSpPr txBox="1"/>
          <p:nvPr/>
        </p:nvSpPr>
        <p:spPr>
          <a:xfrm>
            <a:off x="321690" y="1408784"/>
            <a:ext cx="5164710" cy="430887"/>
          </a:xfrm>
          <a:prstGeom prst="rect">
            <a:avLst/>
          </a:prstGeom>
          <a:noFill/>
        </p:spPr>
        <p:txBody>
          <a:bodyPr wrap="square">
            <a:spAutoFit/>
          </a:bodyPr>
          <a:lstStyle/>
          <a:p>
            <a:r>
              <a:rPr lang="en-US" sz="2200" b="1">
                <a:latin typeface="Bookman Old Style" panose="02050604050505020204" pitchFamily="18" charset="0"/>
              </a:rPr>
              <a:t>Site Location </a:t>
            </a:r>
          </a:p>
        </p:txBody>
      </p:sp>
      <p:pic>
        <p:nvPicPr>
          <p:cNvPr id="3" name="Picture 2" descr="Map&#10;&#10;Description automatically generated">
            <a:extLst>
              <a:ext uri="{FF2B5EF4-FFF2-40B4-BE49-F238E27FC236}">
                <a16:creationId xmlns:a16="http://schemas.microsoft.com/office/drawing/2014/main" id="{2638CAF9-CB3B-D595-1A72-E1D930C4E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90" y="2038031"/>
            <a:ext cx="5010785" cy="4142105"/>
          </a:xfrm>
          <a:prstGeom prst="rect">
            <a:avLst/>
          </a:prstGeom>
          <a:ln w="9525">
            <a:solidFill>
              <a:schemeClr val="tx1"/>
            </a:solidFill>
          </a:ln>
        </p:spPr>
      </p:pic>
      <p:sp>
        <p:nvSpPr>
          <p:cNvPr id="5" name="Slide Number Placeholder 4">
            <a:extLst>
              <a:ext uri="{FF2B5EF4-FFF2-40B4-BE49-F238E27FC236}">
                <a16:creationId xmlns:a16="http://schemas.microsoft.com/office/drawing/2014/main" id="{CB153388-071E-4E02-B943-0B37AD46BC29}"/>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6</a:t>
            </a:fld>
            <a:endParaRPr lang="en-US" sz="1200">
              <a:solidFill>
                <a:schemeClr val="bg1"/>
              </a:solidFill>
            </a:endParaRPr>
          </a:p>
        </p:txBody>
      </p:sp>
    </p:spTree>
    <p:extLst>
      <p:ext uri="{BB962C8B-B14F-4D97-AF65-F5344CB8AC3E}">
        <p14:creationId xmlns:p14="http://schemas.microsoft.com/office/powerpoint/2010/main" val="3894811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1733-684F-799F-6BE4-DE78110AB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079DB-6535-E804-6A45-23A969122AB5}"/>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B09A8CBD-5AD4-459F-59D9-28212262E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4EF080CF-DC4A-8188-1FFE-6567C281EE45}"/>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6" name="Content Placeholder 2">
            <a:extLst>
              <a:ext uri="{FF2B5EF4-FFF2-40B4-BE49-F238E27FC236}">
                <a16:creationId xmlns:a16="http://schemas.microsoft.com/office/drawing/2014/main" id="{A1B3ADEA-3370-081E-A6F8-1359FF84A828}"/>
              </a:ext>
            </a:extLst>
          </p:cNvPr>
          <p:cNvSpPr txBox="1">
            <a:spLocks/>
          </p:cNvSpPr>
          <p:nvPr/>
        </p:nvSpPr>
        <p:spPr>
          <a:xfrm>
            <a:off x="6214399" y="1408784"/>
            <a:ext cx="4974211" cy="5103812"/>
          </a:xfrm>
          <a:prstGeom prst="rect">
            <a:avLst/>
          </a:prstGeom>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kern="1200" spc="10" baseline="0">
                <a:solidFill>
                  <a:schemeClr val="tx1"/>
                </a:solidFill>
                <a:latin typeface="Bookman Old Style" panose="02050604050505020204" pitchFamily="18" charset="0"/>
                <a:ea typeface="+mn-ea"/>
                <a:cs typeface="+mn-cs"/>
              </a:defRPr>
            </a:lvl1pPr>
            <a:lvl2pPr marL="27432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2pPr>
            <a:lvl3pPr marL="54864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2400" kern="1200">
                <a:solidFill>
                  <a:schemeClr val="tx1">
                    <a:lumMod val="85000"/>
                    <a:lumOff val="15000"/>
                  </a:schemeClr>
                </a:solidFill>
                <a:latin typeface="Bookman Old Style" panose="02050604050505020204" pitchFamily="18" charset="0"/>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2200" b="1">
                <a:latin typeface="Bookman Old Style"/>
              </a:rPr>
              <a:t>Population Impact</a:t>
            </a:r>
          </a:p>
          <a:p>
            <a:pPr lvl="1"/>
            <a:endParaRPr lang="en-US" sz="2200">
              <a:latin typeface="Bookman Old Style"/>
            </a:endParaRPr>
          </a:p>
        </p:txBody>
      </p:sp>
      <p:sp>
        <p:nvSpPr>
          <p:cNvPr id="14" name="TextBox 13">
            <a:extLst>
              <a:ext uri="{FF2B5EF4-FFF2-40B4-BE49-F238E27FC236}">
                <a16:creationId xmlns:a16="http://schemas.microsoft.com/office/drawing/2014/main" id="{A6875AE0-3D27-5C0E-9837-4A6D7A713DF2}"/>
              </a:ext>
            </a:extLst>
          </p:cNvPr>
          <p:cNvSpPr txBox="1"/>
          <p:nvPr/>
        </p:nvSpPr>
        <p:spPr>
          <a:xfrm>
            <a:off x="321690" y="1408784"/>
            <a:ext cx="5164710" cy="3816429"/>
          </a:xfrm>
          <a:prstGeom prst="rect">
            <a:avLst/>
          </a:prstGeom>
          <a:noFill/>
        </p:spPr>
        <p:txBody>
          <a:bodyPr wrap="square">
            <a:spAutoFit/>
          </a:bodyPr>
          <a:lstStyle/>
          <a:p>
            <a:r>
              <a:rPr lang="en-US" sz="2200" b="1">
                <a:latin typeface="Bookman Old Style" panose="02050604050505020204" pitchFamily="18" charset="0"/>
              </a:rPr>
              <a:t>Site Location</a:t>
            </a:r>
            <a:endParaRPr lang="en-US" sz="2200">
              <a:latin typeface="Bookman Old Style" panose="02050604050505020204" pitchFamily="18" charset="0"/>
            </a:endParaRPr>
          </a:p>
          <a:p>
            <a:r>
              <a:rPr lang="en-US" sz="2200">
                <a:latin typeface="Bookman Old Style" panose="02050604050505020204" pitchFamily="18" charset="0"/>
              </a:rPr>
              <a:t>Located in the County Homes area along North Wall Street and West Price Avenue. Whitworth University is located approximately one mile north of the subject property. </a:t>
            </a:r>
          </a:p>
          <a:p>
            <a:r>
              <a:rPr lang="en-US" sz="2200">
                <a:latin typeface="Bookman Old Style" panose="02050604050505020204" pitchFamily="18" charset="0"/>
              </a:rPr>
              <a:t>South of the subject property is HDR-designated parcels, including CPA-05-22, which was changed from LDR to HDR during the 2023 CPA cycle. </a:t>
            </a:r>
          </a:p>
        </p:txBody>
      </p:sp>
      <p:sp>
        <p:nvSpPr>
          <p:cNvPr id="5" name="Slide Number Placeholder 4">
            <a:extLst>
              <a:ext uri="{FF2B5EF4-FFF2-40B4-BE49-F238E27FC236}">
                <a16:creationId xmlns:a16="http://schemas.microsoft.com/office/drawing/2014/main" id="{6EB886A6-6613-8752-A570-912C5E8D04F1}"/>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7</a:t>
            </a:fld>
            <a:endParaRPr lang="en-US" sz="1200">
              <a:solidFill>
                <a:schemeClr val="bg1"/>
              </a:solidFill>
            </a:endParaRPr>
          </a:p>
        </p:txBody>
      </p:sp>
      <p:graphicFrame>
        <p:nvGraphicFramePr>
          <p:cNvPr id="12" name="Object 11">
            <a:extLst>
              <a:ext uri="{FF2B5EF4-FFF2-40B4-BE49-F238E27FC236}">
                <a16:creationId xmlns:a16="http://schemas.microsoft.com/office/drawing/2014/main" id="{C4449CAF-BE34-CFC9-4D62-84B53D9F665D}"/>
              </a:ext>
            </a:extLst>
          </p:cNvPr>
          <p:cNvGraphicFramePr>
            <a:graphicFrameLocks noChangeAspect="1"/>
          </p:cNvGraphicFramePr>
          <p:nvPr>
            <p:extLst>
              <p:ext uri="{D42A27DB-BD31-4B8C-83A1-F6EECF244321}">
                <p14:modId xmlns:p14="http://schemas.microsoft.com/office/powerpoint/2010/main" val="3123248145"/>
              </p:ext>
            </p:extLst>
          </p:nvPr>
        </p:nvGraphicFramePr>
        <p:xfrm>
          <a:off x="5715000" y="2522538"/>
          <a:ext cx="5772150" cy="3078162"/>
        </p:xfrm>
        <a:graphic>
          <a:graphicData uri="http://schemas.openxmlformats.org/presentationml/2006/ole">
            <mc:AlternateContent xmlns:mc="http://schemas.openxmlformats.org/markup-compatibility/2006">
              <mc:Choice xmlns:v="urn:schemas-microsoft-com:vml" Requires="v">
                <p:oleObj name="Document" r:id="rId4" imgW="6414199" imgH="3093697" progId="Word.Document.12">
                  <p:embed/>
                </p:oleObj>
              </mc:Choice>
              <mc:Fallback>
                <p:oleObj name="Document" r:id="rId4" imgW="6414199" imgH="3093697" progId="Word.Document.12">
                  <p:embed/>
                  <p:pic>
                    <p:nvPicPr>
                      <p:cNvPr id="12" name="Object 11">
                        <a:extLst>
                          <a:ext uri="{FF2B5EF4-FFF2-40B4-BE49-F238E27FC236}">
                            <a16:creationId xmlns:a16="http://schemas.microsoft.com/office/drawing/2014/main" id="{C4449CAF-BE34-CFC9-4D62-84B53D9F665D}"/>
                          </a:ext>
                        </a:extLst>
                      </p:cNvPr>
                      <p:cNvPicPr/>
                      <p:nvPr/>
                    </p:nvPicPr>
                    <p:blipFill>
                      <a:blip r:embed="rId5"/>
                      <a:stretch>
                        <a:fillRect/>
                      </a:stretch>
                    </p:blipFill>
                    <p:spPr>
                      <a:xfrm>
                        <a:off x="5715000" y="2522538"/>
                        <a:ext cx="5772150" cy="3078162"/>
                      </a:xfrm>
                      <a:prstGeom prst="rect">
                        <a:avLst/>
                      </a:prstGeom>
                    </p:spPr>
                  </p:pic>
                </p:oleObj>
              </mc:Fallback>
            </mc:AlternateContent>
          </a:graphicData>
        </a:graphic>
      </p:graphicFrame>
    </p:spTree>
    <p:extLst>
      <p:ext uri="{BB962C8B-B14F-4D97-AF65-F5344CB8AC3E}">
        <p14:creationId xmlns:p14="http://schemas.microsoft.com/office/powerpoint/2010/main" val="37045869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 </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1661993"/>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Critical Areas</a:t>
            </a:r>
          </a:p>
          <a:p>
            <a:r>
              <a:rPr lang="en-US" sz="2000">
                <a:latin typeface="Bookman Old Style"/>
                <a:cs typeface="Arial"/>
              </a:rPr>
              <a:t>The property has a high stormwater risk designation on about 5% of its western portion, but does not otherwise include any identified critical areas. </a:t>
            </a:r>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8</a:t>
            </a:fld>
            <a:endParaRPr lang="en-US" sz="1200">
              <a:solidFill>
                <a:schemeClr val="bg1"/>
              </a:solidFill>
            </a:endParaRPr>
          </a:p>
        </p:txBody>
      </p:sp>
      <p:sp>
        <p:nvSpPr>
          <p:cNvPr id="3" name="TextBox 2">
            <a:extLst>
              <a:ext uri="{FF2B5EF4-FFF2-40B4-BE49-F238E27FC236}">
                <a16:creationId xmlns:a16="http://schemas.microsoft.com/office/drawing/2014/main" id="{BB96160B-ACE4-32ED-B4AF-82D9FFC0160C}"/>
              </a:ext>
            </a:extLst>
          </p:cNvPr>
          <p:cNvSpPr txBox="1"/>
          <p:nvPr/>
        </p:nvSpPr>
        <p:spPr>
          <a:xfrm>
            <a:off x="6226250" y="1408784"/>
            <a:ext cx="5164710" cy="1354217"/>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Nearby Amenities</a:t>
            </a:r>
          </a:p>
          <a:p>
            <a:r>
              <a:rPr lang="en-US" sz="2000">
                <a:latin typeface="Bookman Old Style"/>
                <a:cs typeface="Arial"/>
              </a:rPr>
              <a:t>Within a mile of the property are 2 parks, 2 bus stops, commercial areas and Whitworth University. </a:t>
            </a:r>
            <a:endParaRPr lang="en-US" sz="2000">
              <a:latin typeface="Bookman Old Style" panose="02050604050505020204" pitchFamily="18" charset="0"/>
              <a:cs typeface="Arial"/>
            </a:endParaRPr>
          </a:p>
        </p:txBody>
      </p:sp>
    </p:spTree>
    <p:extLst>
      <p:ext uri="{BB962C8B-B14F-4D97-AF65-F5344CB8AC3E}">
        <p14:creationId xmlns:p14="http://schemas.microsoft.com/office/powerpoint/2010/main" val="2604341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ABCE-9962-AE2B-7894-ED32A624F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3A933-0CCB-087C-78E3-98E4A00C20FF}"/>
              </a:ext>
            </a:extLst>
          </p:cNvPr>
          <p:cNvSpPr>
            <a:spLocks noGrp="1"/>
          </p:cNvSpPr>
          <p:nvPr>
            <p:ph type="title"/>
          </p:nvPr>
        </p:nvSpPr>
        <p:spPr>
          <a:xfrm>
            <a:off x="0" y="15082"/>
            <a:ext cx="9692640" cy="662781"/>
          </a:xfrm>
        </p:spPr>
        <p:txBody>
          <a:bodyPr>
            <a:normAutofit/>
          </a:bodyPr>
          <a:lstStyle/>
          <a:p>
            <a:r>
              <a:rPr lang="en-US" sz="4000">
                <a:solidFill>
                  <a:srgbClr val="002060"/>
                </a:solidFill>
                <a:latin typeface="Bookman Old Style"/>
              </a:rPr>
              <a:t>CPA-02-24</a:t>
            </a:r>
            <a:endParaRPr lang="en-US" sz="4000">
              <a:solidFill>
                <a:srgbClr val="002060"/>
              </a:solidFill>
              <a:latin typeface="Bookman Old Style" panose="02050604050505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3565A5B-EF1E-0EE2-F60E-8ED695850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0330" y="5846837"/>
            <a:ext cx="822960" cy="666599"/>
          </a:xfrm>
          <a:prstGeom prst="rect">
            <a:avLst/>
          </a:prstGeom>
        </p:spPr>
      </p:pic>
      <p:sp>
        <p:nvSpPr>
          <p:cNvPr id="8" name="TextBox 7">
            <a:extLst>
              <a:ext uri="{FF2B5EF4-FFF2-40B4-BE49-F238E27FC236}">
                <a16:creationId xmlns:a16="http://schemas.microsoft.com/office/drawing/2014/main" id="{64BF8657-9854-86F8-CEB4-805DF11EE72F}"/>
              </a:ext>
            </a:extLst>
          </p:cNvPr>
          <p:cNvSpPr txBox="1"/>
          <p:nvPr/>
        </p:nvSpPr>
        <p:spPr>
          <a:xfrm rot="16200000">
            <a:off x="9860945" y="2987671"/>
            <a:ext cx="3741730" cy="276999"/>
          </a:xfrm>
          <a:prstGeom prst="rect">
            <a:avLst/>
          </a:prstGeom>
          <a:noFill/>
        </p:spPr>
        <p:txBody>
          <a:bodyPr wrap="none" rtlCol="0">
            <a:spAutoFit/>
          </a:bodyPr>
          <a:lstStyle/>
          <a:p>
            <a:r>
              <a:rPr lang="en-US" sz="1200" spc="200">
                <a:solidFill>
                  <a:schemeClr val="bg1">
                    <a:lumMod val="85000"/>
                  </a:schemeClr>
                </a:solidFill>
                <a:latin typeface="News Gothic MT" panose="020B0504020203020204" pitchFamily="34" charset="0"/>
              </a:rPr>
              <a:t>Spokane County Building &amp; Planning</a:t>
            </a:r>
          </a:p>
        </p:txBody>
      </p:sp>
      <p:sp>
        <p:nvSpPr>
          <p:cNvPr id="14" name="TextBox 13">
            <a:extLst>
              <a:ext uri="{FF2B5EF4-FFF2-40B4-BE49-F238E27FC236}">
                <a16:creationId xmlns:a16="http://schemas.microsoft.com/office/drawing/2014/main" id="{17C1F840-B097-6AEA-0F63-0C7711B8F330}"/>
              </a:ext>
            </a:extLst>
          </p:cNvPr>
          <p:cNvSpPr txBox="1"/>
          <p:nvPr/>
        </p:nvSpPr>
        <p:spPr>
          <a:xfrm>
            <a:off x="321690" y="1408784"/>
            <a:ext cx="5164710" cy="738664"/>
          </a:xfrm>
          <a:prstGeom prst="rect">
            <a:avLst/>
          </a:prstGeom>
          <a:noFill/>
        </p:spPr>
        <p:txBody>
          <a:bodyPr wrap="square" lIns="91440" tIns="45720" rIns="91440" bIns="45720" anchor="t">
            <a:spAutoFit/>
          </a:bodyPr>
          <a:lstStyle/>
          <a:p>
            <a:r>
              <a:rPr lang="en-US" sz="2200" b="1">
                <a:latin typeface="Bookman Old Style" panose="02050604050505020204" pitchFamily="18" charset="0"/>
              </a:rPr>
              <a:t>Public Comments</a:t>
            </a:r>
          </a:p>
          <a:p>
            <a:endParaRPr lang="en-US" sz="2000">
              <a:latin typeface="Bookman Old Style" panose="02050604050505020204" pitchFamily="18" charset="0"/>
              <a:cs typeface="Arial"/>
            </a:endParaRPr>
          </a:p>
        </p:txBody>
      </p:sp>
      <p:sp>
        <p:nvSpPr>
          <p:cNvPr id="5" name="Slide Number Placeholder 4">
            <a:extLst>
              <a:ext uri="{FF2B5EF4-FFF2-40B4-BE49-F238E27FC236}">
                <a16:creationId xmlns:a16="http://schemas.microsoft.com/office/drawing/2014/main" id="{8F79273D-FE51-EDA5-CF59-9BF8F0FAE330}"/>
              </a:ext>
            </a:extLst>
          </p:cNvPr>
          <p:cNvSpPr>
            <a:spLocks noGrp="1"/>
          </p:cNvSpPr>
          <p:nvPr>
            <p:ph type="sldNum" sz="quarter" idx="12"/>
          </p:nvPr>
        </p:nvSpPr>
        <p:spPr/>
        <p:txBody>
          <a:bodyPr anchor="b">
            <a:normAutofit/>
          </a:bodyPr>
          <a:lstStyle/>
          <a:p>
            <a:fld id="{1E37307E-CBEF-4635-9EFF-FCB44CA54A37}" type="slidenum">
              <a:rPr lang="en-US" sz="1200" smtClean="0">
                <a:solidFill>
                  <a:schemeClr val="bg1"/>
                </a:solidFill>
              </a:rPr>
              <a:t>9</a:t>
            </a:fld>
            <a:endParaRPr lang="en-US" sz="1200">
              <a:solidFill>
                <a:schemeClr val="bg1"/>
              </a:solidFill>
            </a:endParaRPr>
          </a:p>
        </p:txBody>
      </p:sp>
      <p:graphicFrame>
        <p:nvGraphicFramePr>
          <p:cNvPr id="4" name="Table 3">
            <a:extLst>
              <a:ext uri="{FF2B5EF4-FFF2-40B4-BE49-F238E27FC236}">
                <a16:creationId xmlns:a16="http://schemas.microsoft.com/office/drawing/2014/main" id="{AFA38BF9-08B1-2381-A620-DB7A7BD7E046}"/>
              </a:ext>
            </a:extLst>
          </p:cNvPr>
          <p:cNvGraphicFramePr>
            <a:graphicFrameLocks noGrp="1"/>
          </p:cNvGraphicFramePr>
          <p:nvPr>
            <p:extLst>
              <p:ext uri="{D42A27DB-BD31-4B8C-83A1-F6EECF244321}">
                <p14:modId xmlns:p14="http://schemas.microsoft.com/office/powerpoint/2010/main" val="3421506638"/>
              </p:ext>
            </p:extLst>
          </p:nvPr>
        </p:nvGraphicFramePr>
        <p:xfrm>
          <a:off x="346363" y="1880259"/>
          <a:ext cx="10266900" cy="4705914"/>
        </p:xfrm>
        <a:graphic>
          <a:graphicData uri="http://schemas.openxmlformats.org/drawingml/2006/table">
            <a:tbl>
              <a:tblPr firstRow="1" firstCol="1" bandRow="1">
                <a:tableStyleId>{5C22544A-7EE6-4342-B048-85BDC9FD1C3A}</a:tableStyleId>
              </a:tblPr>
              <a:tblGrid>
                <a:gridCol w="4220799">
                  <a:extLst>
                    <a:ext uri="{9D8B030D-6E8A-4147-A177-3AD203B41FA5}">
                      <a16:colId xmlns:a16="http://schemas.microsoft.com/office/drawing/2014/main" val="1428180121"/>
                    </a:ext>
                  </a:extLst>
                </a:gridCol>
                <a:gridCol w="6046101">
                  <a:extLst>
                    <a:ext uri="{9D8B030D-6E8A-4147-A177-3AD203B41FA5}">
                      <a16:colId xmlns:a16="http://schemas.microsoft.com/office/drawing/2014/main" val="3473693267"/>
                    </a:ext>
                  </a:extLst>
                </a:gridCol>
              </a:tblGrid>
              <a:tr h="289607">
                <a:tc>
                  <a:txBody>
                    <a:bodyPr/>
                    <a:lstStyle/>
                    <a:p>
                      <a:r>
                        <a:rPr lang="en-US">
                          <a:solidFill>
                            <a:schemeClr val="tx1"/>
                          </a:solidFill>
                          <a:effectLst/>
                        </a:rPr>
                        <a:t>Concern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solidFill>
                            <a:schemeClr val="tx1"/>
                          </a:solidFill>
                          <a:effectLst/>
                        </a:rPr>
                        <a:t>Response</a:t>
                      </a:r>
                      <a:r>
                        <a:rPr lang="en-US" sz="800">
                          <a:solidFill>
                            <a:schemeClr val="tx1"/>
                          </a:solidFill>
                          <a:effectLst/>
                          <a:latin typeface="Times New Roman"/>
                          <a:ea typeface="Times New Roman" panose="02020603050405020304" pitchFamily="18" charset="0"/>
                        </a:rPr>
                        <a:t> </a:t>
                      </a:r>
                      <a:endParaRPr lang="en-US">
                        <a:solidFill>
                          <a:schemeClr val="tx1"/>
                        </a:solidFill>
                        <a:effectLst/>
                        <a:latin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8624522"/>
                  </a:ext>
                </a:extLst>
              </a:tr>
              <a:tr h="941029">
                <a:tc>
                  <a:txBody>
                    <a:bodyPr/>
                    <a:lstStyle/>
                    <a:p>
                      <a:r>
                        <a:rPr lang="en-US">
                          <a:solidFill>
                            <a:schemeClr val="tx1"/>
                          </a:solidFill>
                          <a:effectLst/>
                        </a:rPr>
                        <a:t>Traffic</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The applicant’s traffic letter, which was accepted by the Spokane County Public Works Department, showed no major impact to area arterials.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84925984"/>
                  </a:ext>
                </a:extLst>
              </a:tr>
              <a:tr h="1158426">
                <a:tc>
                  <a:txBody>
                    <a:bodyPr/>
                    <a:lstStyle/>
                    <a:p>
                      <a:r>
                        <a:rPr lang="en-US">
                          <a:solidFill>
                            <a:schemeClr val="tx1"/>
                          </a:solidFill>
                          <a:effectLst/>
                        </a:rPr>
                        <a:t>Water runoff</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Staff has communicated with stormwater officials at the County, who stated that issues for construction of this site would require following Spokane County code. </a:t>
                      </a:r>
                    </a:p>
                  </a:txBody>
                  <a:tcPr marL="68580" marR="68580" marT="0" marB="0">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31065128"/>
                  </a:ext>
                </a:extLst>
              </a:tr>
              <a:tr h="1158426">
                <a:tc>
                  <a:txBody>
                    <a:bodyPr/>
                    <a:lstStyle/>
                    <a:p>
                      <a:r>
                        <a:rPr lang="en-US">
                          <a:solidFill>
                            <a:schemeClr val="tx1"/>
                          </a:solidFill>
                          <a:effectLst/>
                        </a:rPr>
                        <a:t>Parking</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If the parcel is developed as multi-family, it would require 1.5 parking spaces per units, plus 5% for guest parking. There are no on-street parking requirements. </a:t>
                      </a:r>
                    </a:p>
                  </a:txBody>
                  <a:tcPr marL="68580" marR="68580" marT="0" marB="0">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82559178"/>
                  </a:ext>
                </a:extLst>
              </a:tr>
              <a:tr h="289607">
                <a:tc>
                  <a:txBody>
                    <a:bodyPr/>
                    <a:lstStyle/>
                    <a:p>
                      <a:r>
                        <a:rPr lang="en-US">
                          <a:solidFill>
                            <a:schemeClr val="tx1"/>
                          </a:solidFill>
                          <a:effectLst/>
                        </a:rPr>
                        <a:t>Emergency vehicle access</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Staff has no comment.</a:t>
                      </a:r>
                    </a:p>
                  </a:txBody>
                  <a:tcPr marL="68580" marR="68580" marT="0" marB="0">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07241541"/>
                  </a:ext>
                </a:extLst>
              </a:tr>
              <a:tr h="579212">
                <a:tc>
                  <a:txBody>
                    <a:bodyPr/>
                    <a:lstStyle/>
                    <a:p>
                      <a:r>
                        <a:rPr lang="en-US">
                          <a:solidFill>
                            <a:schemeClr val="tx1"/>
                          </a:solidFill>
                          <a:effectLst/>
                        </a:rPr>
                        <a:t>Safety</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Staff is not aware of any connection between multi-family developments and crime rates. </a:t>
                      </a:r>
                    </a:p>
                  </a:txBody>
                  <a:tcPr marL="68580" marR="68580" marT="0" marB="0">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63530124"/>
                  </a:ext>
                </a:extLst>
              </a:tr>
              <a:tr h="289607">
                <a:tc>
                  <a:txBody>
                    <a:bodyPr/>
                    <a:lstStyle/>
                    <a:p>
                      <a:r>
                        <a:rPr lang="en-US">
                          <a:solidFill>
                            <a:schemeClr val="tx1"/>
                          </a:solidFill>
                          <a:effectLst/>
                        </a:rPr>
                        <a:t>Property values</a:t>
                      </a:r>
                    </a:p>
                  </a:txBody>
                  <a:tcPr marL="68580" marR="68580" marT="0" marB="0">
                    <a:lnL w="12700" cap="flat" cmpd="sng" algn="ctr">
                      <a:solidFill>
                        <a:srgbClr val="000000"/>
                      </a:solidFill>
                      <a:prstDash val="dot"/>
                      <a:round/>
                      <a:headEnd type="none" w="med" len="med"/>
                      <a:tailEnd type="none" w="med" len="med"/>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r>
                        <a:rPr lang="en-US">
                          <a:solidFill>
                            <a:schemeClr val="tx1"/>
                          </a:solidFill>
                          <a:effectLst/>
                        </a:rPr>
                        <a:t>Staff has no comment. </a:t>
                      </a:r>
                    </a:p>
                  </a:txBody>
                  <a:tcPr marL="68580" marR="68580" marT="0" marB="0">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78436947"/>
                  </a:ext>
                </a:extLst>
              </a:tr>
            </a:tbl>
          </a:graphicData>
        </a:graphic>
      </p:graphicFrame>
    </p:spTree>
    <p:extLst>
      <p:ext uri="{BB962C8B-B14F-4D97-AF65-F5344CB8AC3E}">
        <p14:creationId xmlns:p14="http://schemas.microsoft.com/office/powerpoint/2010/main" val="4138535766"/>
      </p:ext>
    </p:extLst>
  </p:cSld>
  <p:clrMapOvr>
    <a:masterClrMapping/>
  </p:clrMapOvr>
  <p:transition>
    <p:fade/>
  </p:transition>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624f606-fb0e-4964-b977-70e76a8ac255">
      <Terms xmlns="http://schemas.microsoft.com/office/infopath/2007/PartnerControls"/>
    </lcf76f155ced4ddcb4097134ff3c332f>
    <TaxCatchAll xmlns="4b9353b6-c671-4d18-921e-93b08880160f" xsi:nil="true"/>
    <SharedWithUsers xmlns="4b9353b6-c671-4d18-921e-93b08880160f">
      <UserInfo>
        <DisplayName>Hayes, Jami</DisplayName>
        <AccountId>34</AccountId>
        <AccountType/>
      </UserInfo>
      <UserInfo>
        <DisplayName>Pilgrim, Jessica</DisplayName>
        <AccountId>14</AccountId>
        <AccountType/>
      </UserInfo>
      <UserInfo>
        <DisplayName>Weir, Michael</DisplayName>
        <AccountId>244</AccountId>
        <AccountType/>
      </UserInfo>
      <UserInfo>
        <DisplayName>Miroshin, Elya</DisplayName>
        <AccountId>21</AccountId>
        <AccountType/>
      </UserInfo>
    </SharedWithUsers>
    <Description xmlns="c624f606-fb0e-4964-b977-70e76a8ac2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E794E51EA63F4A890F8F5EADDE53D8" ma:contentTypeVersion="15" ma:contentTypeDescription="Create a new document." ma:contentTypeScope="" ma:versionID="fd056d261fa96c11ce227b8c55e055e9">
  <xsd:schema xmlns:xsd="http://www.w3.org/2001/XMLSchema" xmlns:xs="http://www.w3.org/2001/XMLSchema" xmlns:p="http://schemas.microsoft.com/office/2006/metadata/properties" xmlns:ns2="c624f606-fb0e-4964-b977-70e76a8ac255" xmlns:ns3="4b9353b6-c671-4d18-921e-93b08880160f" targetNamespace="http://schemas.microsoft.com/office/2006/metadata/properties" ma:root="true" ma:fieldsID="e6090dc0fcb2ef4b5406ec1ee936408e" ns2:_="" ns3:_="">
    <xsd:import namespace="c624f606-fb0e-4964-b977-70e76a8ac255"/>
    <xsd:import namespace="4b9353b6-c671-4d18-921e-93b0888016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Descrip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4f606-fb0e-4964-b977-70e76a8ac2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81709ca-5d2c-4078-9531-7c3eb1e54c0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Description" ma:index="21" nillable="true" ma:displayName="Description " ma:format="Dropdown" ma:internalName="Description">
      <xsd:simpleType>
        <xsd:restriction base="dms:Text">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9353b6-c671-4d18-921e-93b0888016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88c3efa-aae2-4b70-babd-b848458c211e}" ma:internalName="TaxCatchAll" ma:showField="CatchAllData" ma:web="4b9353b6-c671-4d18-921e-93b0888016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BB935E-8D92-4564-8079-3F1997C65136}">
  <ds:schemaRefs>
    <ds:schemaRef ds:uri="http://schemas.microsoft.com/office/2006/documentManagement/types"/>
    <ds:schemaRef ds:uri="http://schemas.openxmlformats.org/package/2006/metadata/core-properties"/>
    <ds:schemaRef ds:uri="c624f606-fb0e-4964-b977-70e76a8ac255"/>
    <ds:schemaRef ds:uri="http://schemas.microsoft.com/office/2006/metadata/properties"/>
    <ds:schemaRef ds:uri="http://purl.org/dc/elements/1.1/"/>
    <ds:schemaRef ds:uri="http://www.w3.org/XML/1998/namespace"/>
    <ds:schemaRef ds:uri="http://schemas.microsoft.com/office/infopath/2007/PartnerControls"/>
    <ds:schemaRef ds:uri="4b9353b6-c671-4d18-921e-93b08880160f"/>
    <ds:schemaRef ds:uri="http://purl.org/dc/dcmitype/"/>
    <ds:schemaRef ds:uri="http://purl.org/dc/terms/"/>
  </ds:schemaRefs>
</ds:datastoreItem>
</file>

<file path=customXml/itemProps2.xml><?xml version="1.0" encoding="utf-8"?>
<ds:datastoreItem xmlns:ds="http://schemas.openxmlformats.org/officeDocument/2006/customXml" ds:itemID="{5D710181-A055-4047-9BA7-1CBBD6F65E03}">
  <ds:schemaRefs>
    <ds:schemaRef ds:uri="4b9353b6-c671-4d18-921e-93b08880160f"/>
    <ds:schemaRef ds:uri="c624f606-fb0e-4964-b977-70e76a8ac2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E242DA-4B2A-48EA-A888-A37A347903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0</TotalTime>
  <Words>4240</Words>
  <Application>Microsoft Office PowerPoint</Application>
  <PresentationFormat>Widescreen</PresentationFormat>
  <Paragraphs>511</Paragraphs>
  <Slides>47</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Aptos</vt:lpstr>
      <vt:lpstr>Arial</vt:lpstr>
      <vt:lpstr>Bookman Old Style</vt:lpstr>
      <vt:lpstr>Calibri</vt:lpstr>
      <vt:lpstr>Century Schoolbook</vt:lpstr>
      <vt:lpstr>News Gothic MT</vt:lpstr>
      <vt:lpstr>Times New Roman</vt:lpstr>
      <vt:lpstr>Wingdings 2</vt:lpstr>
      <vt:lpstr>View</vt:lpstr>
      <vt:lpstr>Document</vt:lpstr>
      <vt:lpstr>Comprehensive Plan Amendments 2024 Annual Review Cycle</vt:lpstr>
      <vt:lpstr>Comprehensive Plan Amendments</vt:lpstr>
      <vt:lpstr>2024 Comprehensive  Plan Amendments</vt:lpstr>
      <vt:lpstr>2024 Proposed Plan Amendments</vt:lpstr>
      <vt:lpstr>Zoning Code Criteria for Amendment </vt:lpstr>
      <vt:lpstr>CPA-02-24</vt:lpstr>
      <vt:lpstr>CPA-02-24</vt:lpstr>
      <vt:lpstr>CPA-02-24 </vt:lpstr>
      <vt:lpstr>CPA-02-24</vt:lpstr>
      <vt:lpstr>CPA-02-24 </vt:lpstr>
      <vt:lpstr>CPA-02-24</vt:lpstr>
      <vt:lpstr>CPA-03-24 </vt:lpstr>
      <vt:lpstr>CPA-03-24 </vt:lpstr>
      <vt:lpstr>CPA-03-24 </vt:lpstr>
      <vt:lpstr>CPA-03-24 </vt:lpstr>
      <vt:lpstr>CPA-03-24 </vt:lpstr>
      <vt:lpstr>CPA-03-24 </vt:lpstr>
      <vt:lpstr>CPA-04-24 </vt:lpstr>
      <vt:lpstr>CPA-04-24 </vt:lpstr>
      <vt:lpstr>CPA-04-24 </vt:lpstr>
      <vt:lpstr>CPA-04-24 </vt:lpstr>
      <vt:lpstr>CPA-04-24 </vt:lpstr>
      <vt:lpstr>CPA-04-24 </vt:lpstr>
      <vt:lpstr>CPA-05-24 </vt:lpstr>
      <vt:lpstr>CPA-05-24 </vt:lpstr>
      <vt:lpstr>CPA-05-24 </vt:lpstr>
      <vt:lpstr>CPA-05-24 </vt:lpstr>
      <vt:lpstr>CPA-05-24 </vt:lpstr>
      <vt:lpstr>CPA-05-24 </vt:lpstr>
      <vt:lpstr>CPA-02-22 </vt:lpstr>
      <vt:lpstr>CPA-02-22 </vt:lpstr>
      <vt:lpstr>CPA-02-22 </vt:lpstr>
      <vt:lpstr>CPA-02-22 </vt:lpstr>
      <vt:lpstr>CPA-02-22</vt:lpstr>
      <vt:lpstr>CPA-02-22 </vt:lpstr>
      <vt:lpstr>CPA-07-22 – withdrawn  </vt:lpstr>
      <vt:lpstr>CPA-12-23 </vt:lpstr>
      <vt:lpstr>CPA-12-23 </vt:lpstr>
      <vt:lpstr>CPA-12-23 </vt:lpstr>
      <vt:lpstr>CPA-12-23 </vt:lpstr>
      <vt:lpstr>CPA-12-23 </vt:lpstr>
      <vt:lpstr>CPA-12-23 </vt:lpstr>
      <vt:lpstr>Cumulative Impacts – 2024 CPA Cycle</vt:lpstr>
      <vt:lpstr>Cumulative Impacts – 2024 CPA Cycle</vt:lpstr>
      <vt:lpstr>Cumulative Impacts – 2024 CPA Cycle</vt:lpstr>
      <vt:lpstr>Timeline – 2024 CPA Cycle</vt:lpstr>
      <vt:lpstr>Comprehensive Plan Amendments 2024 Annual Review Cycle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Chesney, Scott</dc:creator>
  <cp:lastModifiedBy>Carver, Laurie</cp:lastModifiedBy>
  <cp:revision>2</cp:revision>
  <cp:lastPrinted>2023-09-14T15:12:47Z</cp:lastPrinted>
  <dcterms:created xsi:type="dcterms:W3CDTF">2022-03-11T16:25:45Z</dcterms:created>
  <dcterms:modified xsi:type="dcterms:W3CDTF">2024-08-29T01:09:44Z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0x0101007CE794E51EA63F4A890F8F5EADDE53D8</vt:lpwstr>
  </property>
  <property fmtid="{D5CDD505-2E9C-101B-9397-08002B2CF9AE}" pid="3" name="MediaServiceImageTags">
    <vt:lpwstr/>
  </property>
</Properties>
</file>